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759" r:id="rId5"/>
  </p:sldMasterIdLst>
  <p:notesMasterIdLst>
    <p:notesMasterId r:id="rId52"/>
  </p:notesMasterIdLst>
  <p:handoutMasterIdLst>
    <p:handoutMasterId r:id="rId53"/>
  </p:handoutMasterIdLst>
  <p:sldIdLst>
    <p:sldId id="327" r:id="rId6"/>
    <p:sldId id="330" r:id="rId7"/>
    <p:sldId id="331" r:id="rId8"/>
    <p:sldId id="333" r:id="rId9"/>
    <p:sldId id="332" r:id="rId10"/>
    <p:sldId id="334" r:id="rId11"/>
    <p:sldId id="262" r:id="rId12"/>
    <p:sldId id="299" r:id="rId13"/>
    <p:sldId id="341" r:id="rId14"/>
    <p:sldId id="302" r:id="rId15"/>
    <p:sldId id="266" r:id="rId16"/>
    <p:sldId id="265" r:id="rId17"/>
    <p:sldId id="276" r:id="rId18"/>
    <p:sldId id="303" r:id="rId19"/>
    <p:sldId id="293" r:id="rId20"/>
    <p:sldId id="277" r:id="rId21"/>
    <p:sldId id="284" r:id="rId22"/>
    <p:sldId id="269" r:id="rId23"/>
    <p:sldId id="336" r:id="rId24"/>
    <p:sldId id="338" r:id="rId25"/>
    <p:sldId id="337" r:id="rId26"/>
    <p:sldId id="339" r:id="rId27"/>
    <p:sldId id="340"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93447" autoAdjust="0"/>
  </p:normalViewPr>
  <p:slideViewPr>
    <p:cSldViewPr snapToGrid="0" snapToObjects="1">
      <p:cViewPr varScale="1">
        <p:scale>
          <a:sx n="59" d="100"/>
          <a:sy n="59" d="100"/>
        </p:scale>
        <p:origin x="376"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6FFABD-134B-4B02-818B-1EA8CCB1342B}" type="doc">
      <dgm:prSet loTypeId="urn:microsoft.com/office/officeart/2005/8/layout/chevron1" loCatId="process" qsTypeId="urn:microsoft.com/office/officeart/2005/8/quickstyle/simple2" qsCatId="simple" csTypeId="urn:microsoft.com/office/officeart/2005/8/colors/accent1_2" csCatId="accent1"/>
      <dgm:spPr/>
      <dgm:t>
        <a:bodyPr/>
        <a:lstStyle/>
        <a:p>
          <a:endParaRPr lang="en-US"/>
        </a:p>
      </dgm:t>
    </dgm:pt>
    <dgm:pt modelId="{1821DDC6-A75E-49C6-9929-60F52A32BB32}">
      <dgm:prSet/>
      <dgm:spPr/>
      <dgm:t>
        <a:bodyPr/>
        <a:lstStyle/>
        <a:p>
          <a:r>
            <a:rPr lang="en-US"/>
            <a:t>Objectives</a:t>
          </a:r>
        </a:p>
      </dgm:t>
    </dgm:pt>
    <dgm:pt modelId="{CFF94588-13F6-4586-AF65-7734329704DC}" type="parTrans" cxnId="{98E82C3E-7B07-4001-9767-9745A391BAE5}">
      <dgm:prSet/>
      <dgm:spPr/>
      <dgm:t>
        <a:bodyPr/>
        <a:lstStyle/>
        <a:p>
          <a:endParaRPr lang="en-US"/>
        </a:p>
      </dgm:t>
    </dgm:pt>
    <dgm:pt modelId="{6373C810-EC5B-4061-B799-F686E871B40E}" type="sibTrans" cxnId="{98E82C3E-7B07-4001-9767-9745A391BAE5}">
      <dgm:prSet/>
      <dgm:spPr/>
      <dgm:t>
        <a:bodyPr/>
        <a:lstStyle/>
        <a:p>
          <a:endParaRPr lang="en-US"/>
        </a:p>
      </dgm:t>
    </dgm:pt>
    <dgm:pt modelId="{67507DAC-8D07-4559-AF35-E8E08BE834C0}">
      <dgm:prSet/>
      <dgm:spPr/>
      <dgm:t>
        <a:bodyPr/>
        <a:lstStyle/>
        <a:p>
          <a:r>
            <a:rPr lang="en-US"/>
            <a:t>Relation between the successful landing of the first stage and factors like payload mass, location of launch site, number of flights and orbits</a:t>
          </a:r>
        </a:p>
      </dgm:t>
    </dgm:pt>
    <dgm:pt modelId="{EB90C270-A138-41A2-A0C3-409FF751A080}" type="parTrans" cxnId="{6C28B2D6-2FE4-454D-BB95-72D7CF54B0D3}">
      <dgm:prSet/>
      <dgm:spPr/>
      <dgm:t>
        <a:bodyPr/>
        <a:lstStyle/>
        <a:p>
          <a:endParaRPr lang="en-US"/>
        </a:p>
      </dgm:t>
    </dgm:pt>
    <dgm:pt modelId="{F333F6CD-F39E-42C9-B4E4-CA2B7327E9E9}" type="sibTrans" cxnId="{6C28B2D6-2FE4-454D-BB95-72D7CF54B0D3}">
      <dgm:prSet/>
      <dgm:spPr/>
      <dgm:t>
        <a:bodyPr/>
        <a:lstStyle/>
        <a:p>
          <a:endParaRPr lang="en-US"/>
        </a:p>
      </dgm:t>
    </dgm:pt>
    <dgm:pt modelId="{4D05E71B-CE80-453C-8889-A80AF8A94B43}">
      <dgm:prSet/>
      <dgm:spPr/>
      <dgm:t>
        <a:bodyPr/>
        <a:lstStyle/>
        <a:p>
          <a:r>
            <a:rPr lang="en-US"/>
            <a:t>Rate of successful landings over time</a:t>
          </a:r>
        </a:p>
      </dgm:t>
    </dgm:pt>
    <dgm:pt modelId="{89546B19-5528-4224-AD3F-EB41AFDAB89F}" type="parTrans" cxnId="{BAEBA63D-FA88-4D39-B367-1EF1D7E47204}">
      <dgm:prSet/>
      <dgm:spPr/>
      <dgm:t>
        <a:bodyPr/>
        <a:lstStyle/>
        <a:p>
          <a:endParaRPr lang="en-US"/>
        </a:p>
      </dgm:t>
    </dgm:pt>
    <dgm:pt modelId="{E1394D8D-1614-4647-8EEF-6716EE05C202}" type="sibTrans" cxnId="{BAEBA63D-FA88-4D39-B367-1EF1D7E47204}">
      <dgm:prSet/>
      <dgm:spPr/>
      <dgm:t>
        <a:bodyPr/>
        <a:lstStyle/>
        <a:p>
          <a:endParaRPr lang="en-US"/>
        </a:p>
      </dgm:t>
    </dgm:pt>
    <dgm:pt modelId="{E387829E-6638-44B3-AB1A-B999C9F7E799}">
      <dgm:prSet/>
      <dgm:spPr/>
      <dgm:t>
        <a:bodyPr/>
        <a:lstStyle/>
        <a:p>
          <a:r>
            <a:rPr lang="en-US"/>
            <a:t>Find out the best model to predict successful landing</a:t>
          </a:r>
        </a:p>
      </dgm:t>
    </dgm:pt>
    <dgm:pt modelId="{159C7056-268E-48E9-BD90-EC50568B28F8}" type="parTrans" cxnId="{955D22D9-3633-4C05-8F2F-500E63D241C3}">
      <dgm:prSet/>
      <dgm:spPr/>
      <dgm:t>
        <a:bodyPr/>
        <a:lstStyle/>
        <a:p>
          <a:endParaRPr lang="en-US"/>
        </a:p>
      </dgm:t>
    </dgm:pt>
    <dgm:pt modelId="{FDD34B44-26D7-4737-AA47-E8A2E1CC5B60}" type="sibTrans" cxnId="{955D22D9-3633-4C05-8F2F-500E63D241C3}">
      <dgm:prSet/>
      <dgm:spPr/>
      <dgm:t>
        <a:bodyPr/>
        <a:lstStyle/>
        <a:p>
          <a:endParaRPr lang="en-US"/>
        </a:p>
      </dgm:t>
    </dgm:pt>
    <dgm:pt modelId="{5FDBBBD4-ADD3-4EA1-833B-E3517286A7B5}" type="pres">
      <dgm:prSet presAssocID="{566FFABD-134B-4B02-818B-1EA8CCB1342B}" presName="Name0" presStyleCnt="0">
        <dgm:presLayoutVars>
          <dgm:dir/>
          <dgm:animLvl val="lvl"/>
          <dgm:resizeHandles val="exact"/>
        </dgm:presLayoutVars>
      </dgm:prSet>
      <dgm:spPr/>
    </dgm:pt>
    <dgm:pt modelId="{FB81EC9B-26F6-4EDF-9518-ED62C870D7CB}" type="pres">
      <dgm:prSet presAssocID="{1821DDC6-A75E-49C6-9929-60F52A32BB32}" presName="composite" presStyleCnt="0"/>
      <dgm:spPr/>
    </dgm:pt>
    <dgm:pt modelId="{39A5B0FC-2E29-4177-BFAC-C2A43B55BA20}" type="pres">
      <dgm:prSet presAssocID="{1821DDC6-A75E-49C6-9929-60F52A32BB32}" presName="parTx" presStyleLbl="node1" presStyleIdx="0" presStyleCnt="1">
        <dgm:presLayoutVars>
          <dgm:chMax val="0"/>
          <dgm:chPref val="0"/>
          <dgm:bulletEnabled val="1"/>
        </dgm:presLayoutVars>
      </dgm:prSet>
      <dgm:spPr/>
    </dgm:pt>
    <dgm:pt modelId="{DAE382B6-E196-4FB0-9A5E-47D0A912A372}" type="pres">
      <dgm:prSet presAssocID="{1821DDC6-A75E-49C6-9929-60F52A32BB32}" presName="desTx" presStyleLbl="revTx" presStyleIdx="0" presStyleCnt="1">
        <dgm:presLayoutVars>
          <dgm:bulletEnabled val="1"/>
        </dgm:presLayoutVars>
      </dgm:prSet>
      <dgm:spPr/>
    </dgm:pt>
  </dgm:ptLst>
  <dgm:cxnLst>
    <dgm:cxn modelId="{E55EDE11-9E2F-418B-881D-3288804759F8}" type="presOf" srcId="{4D05E71B-CE80-453C-8889-A80AF8A94B43}" destId="{DAE382B6-E196-4FB0-9A5E-47D0A912A372}" srcOrd="0" destOrd="1" presId="urn:microsoft.com/office/officeart/2005/8/layout/chevron1"/>
    <dgm:cxn modelId="{48520921-A491-4834-8563-10ADB97F1C1F}" type="presOf" srcId="{67507DAC-8D07-4559-AF35-E8E08BE834C0}" destId="{DAE382B6-E196-4FB0-9A5E-47D0A912A372}" srcOrd="0" destOrd="0" presId="urn:microsoft.com/office/officeart/2005/8/layout/chevron1"/>
    <dgm:cxn modelId="{28D9A83C-E7BC-471D-8E51-E6416642B9B0}" type="presOf" srcId="{E387829E-6638-44B3-AB1A-B999C9F7E799}" destId="{DAE382B6-E196-4FB0-9A5E-47D0A912A372}" srcOrd="0" destOrd="2" presId="urn:microsoft.com/office/officeart/2005/8/layout/chevron1"/>
    <dgm:cxn modelId="{BAEBA63D-FA88-4D39-B367-1EF1D7E47204}" srcId="{1821DDC6-A75E-49C6-9929-60F52A32BB32}" destId="{4D05E71B-CE80-453C-8889-A80AF8A94B43}" srcOrd="1" destOrd="0" parTransId="{89546B19-5528-4224-AD3F-EB41AFDAB89F}" sibTransId="{E1394D8D-1614-4647-8EEF-6716EE05C202}"/>
    <dgm:cxn modelId="{98E82C3E-7B07-4001-9767-9745A391BAE5}" srcId="{566FFABD-134B-4B02-818B-1EA8CCB1342B}" destId="{1821DDC6-A75E-49C6-9929-60F52A32BB32}" srcOrd="0" destOrd="0" parTransId="{CFF94588-13F6-4586-AF65-7734329704DC}" sibTransId="{6373C810-EC5B-4061-B799-F686E871B40E}"/>
    <dgm:cxn modelId="{B29FA263-E8DA-49D8-8067-EF0CAC05AB1D}" type="presOf" srcId="{1821DDC6-A75E-49C6-9929-60F52A32BB32}" destId="{39A5B0FC-2E29-4177-BFAC-C2A43B55BA20}" srcOrd="0" destOrd="0" presId="urn:microsoft.com/office/officeart/2005/8/layout/chevron1"/>
    <dgm:cxn modelId="{8E1DDCD2-46F3-4F20-BBDE-AFA445B9599F}" type="presOf" srcId="{566FFABD-134B-4B02-818B-1EA8CCB1342B}" destId="{5FDBBBD4-ADD3-4EA1-833B-E3517286A7B5}" srcOrd="0" destOrd="0" presId="urn:microsoft.com/office/officeart/2005/8/layout/chevron1"/>
    <dgm:cxn modelId="{6C28B2D6-2FE4-454D-BB95-72D7CF54B0D3}" srcId="{1821DDC6-A75E-49C6-9929-60F52A32BB32}" destId="{67507DAC-8D07-4559-AF35-E8E08BE834C0}" srcOrd="0" destOrd="0" parTransId="{EB90C270-A138-41A2-A0C3-409FF751A080}" sibTransId="{F333F6CD-F39E-42C9-B4E4-CA2B7327E9E9}"/>
    <dgm:cxn modelId="{955D22D9-3633-4C05-8F2F-500E63D241C3}" srcId="{1821DDC6-A75E-49C6-9929-60F52A32BB32}" destId="{E387829E-6638-44B3-AB1A-B999C9F7E799}" srcOrd="2" destOrd="0" parTransId="{159C7056-268E-48E9-BD90-EC50568B28F8}" sibTransId="{FDD34B44-26D7-4737-AA47-E8A2E1CC5B60}"/>
    <dgm:cxn modelId="{AA48C760-95C6-4DB5-962A-052ED7751929}" type="presParOf" srcId="{5FDBBBD4-ADD3-4EA1-833B-E3517286A7B5}" destId="{FB81EC9B-26F6-4EDF-9518-ED62C870D7CB}" srcOrd="0" destOrd="0" presId="urn:microsoft.com/office/officeart/2005/8/layout/chevron1"/>
    <dgm:cxn modelId="{21499224-53F2-4D4B-A35B-A20A8D8F5806}" type="presParOf" srcId="{FB81EC9B-26F6-4EDF-9518-ED62C870D7CB}" destId="{39A5B0FC-2E29-4177-BFAC-C2A43B55BA20}" srcOrd="0" destOrd="0" presId="urn:microsoft.com/office/officeart/2005/8/layout/chevron1"/>
    <dgm:cxn modelId="{A9CC943A-25C1-407D-96DF-DDFAED040E41}" type="presParOf" srcId="{FB81EC9B-26F6-4EDF-9518-ED62C870D7CB}" destId="{DAE382B6-E196-4FB0-9A5E-47D0A912A372}"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A5B0FC-2E29-4177-BFAC-C2A43B55BA20}">
      <dsp:nvSpPr>
        <dsp:cNvPr id="0" name=""/>
        <dsp:cNvSpPr/>
      </dsp:nvSpPr>
      <dsp:spPr>
        <a:xfrm>
          <a:off x="0" y="145687"/>
          <a:ext cx="6257289" cy="1134000"/>
        </a:xfrm>
        <a:prstGeom prst="chevron">
          <a:avLst/>
        </a:prstGeom>
        <a:solidFill>
          <a:schemeClr val="accent1">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a:t>Objectives</a:t>
          </a:r>
        </a:p>
      </dsp:txBody>
      <dsp:txXfrm>
        <a:off x="567000" y="145687"/>
        <a:ext cx="5123289" cy="1134000"/>
      </dsp:txXfrm>
    </dsp:sp>
    <dsp:sp modelId="{DAE382B6-E196-4FB0-9A5E-47D0A912A372}">
      <dsp:nvSpPr>
        <dsp:cNvPr id="0" name=""/>
        <dsp:cNvSpPr/>
      </dsp:nvSpPr>
      <dsp:spPr>
        <a:xfrm>
          <a:off x="0" y="1421437"/>
          <a:ext cx="5005832" cy="245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933450">
            <a:lnSpc>
              <a:spcPct val="90000"/>
            </a:lnSpc>
            <a:spcBef>
              <a:spcPct val="0"/>
            </a:spcBef>
            <a:spcAft>
              <a:spcPct val="15000"/>
            </a:spcAft>
            <a:buChar char="•"/>
          </a:pPr>
          <a:r>
            <a:rPr lang="en-US" sz="2100" kern="1200"/>
            <a:t>Relation between the successful landing of the first stage and factors like payload mass, location of launch site, number of flights and orbits</a:t>
          </a:r>
        </a:p>
        <a:p>
          <a:pPr marL="228600" lvl="1" indent="-228600" algn="l" defTabSz="933450">
            <a:lnSpc>
              <a:spcPct val="90000"/>
            </a:lnSpc>
            <a:spcBef>
              <a:spcPct val="0"/>
            </a:spcBef>
            <a:spcAft>
              <a:spcPct val="15000"/>
            </a:spcAft>
            <a:buChar char="•"/>
          </a:pPr>
          <a:r>
            <a:rPr lang="en-US" sz="2100" kern="1200"/>
            <a:t>Rate of successful landings over time</a:t>
          </a:r>
        </a:p>
        <a:p>
          <a:pPr marL="228600" lvl="1" indent="-228600" algn="l" defTabSz="933450">
            <a:lnSpc>
              <a:spcPct val="90000"/>
            </a:lnSpc>
            <a:spcBef>
              <a:spcPct val="0"/>
            </a:spcBef>
            <a:spcAft>
              <a:spcPct val="15000"/>
            </a:spcAft>
            <a:buChar char="•"/>
          </a:pPr>
          <a:r>
            <a:rPr lang="en-US" sz="2100" kern="1200"/>
            <a:t>Find out the best model to predict successful landing</a:t>
          </a:r>
        </a:p>
      </dsp:txBody>
      <dsp:txXfrm>
        <a:off x="0" y="1421437"/>
        <a:ext cx="5005832" cy="24570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jpeg>
</file>

<file path=ppt/media/image41.png>
</file>

<file path=ppt/media/image42.png>
</file>

<file path=ppt/media/image43.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4091372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9878065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7/9/2024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74035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7/9/2024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9205904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7/9/2024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603319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7/9/2024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915437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7/9/2024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750992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7/9/2024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7994102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7/9/2024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2466525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48A87A34-81AB-432B-8DAE-1953F412C126}" type="datetimeFigureOut">
              <a:rPr lang="en-US" smtClean="0"/>
              <a:pPr/>
              <a:t>7/10/2024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6355622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7/10/2024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6316218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9017012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48A87A34-81AB-432B-8DAE-1953F412C126}" type="datetimeFigureOut">
              <a:rPr lang="en-US" smtClean="0"/>
              <a:pPr/>
              <a:t>7/10/2024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1943870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7/9/2024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1834204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7/9/2024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9923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4236831572"/>
      </p:ext>
    </p:extLst>
  </p:cSld>
  <p:clrMapOvr>
    <a:masterClrMapping/>
  </p:clrMapOvr>
  <p:transition spd="slow">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02938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2662070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7/10/2024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3546882427"/>
      </p:ext>
    </p:extLst>
  </p:cSld>
  <p:clrMap bg1="dk1" tx1="lt1" bg2="dk2" tx2="lt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github.com/EshwanthJ/IBM-Data-Science-Capstone-Project/blob/main/2_jupyter-labs-webscraping.ipynb" TargetMode="Externa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EshwanthJ/IBM-Data-Science-Capstone-Project/blob/main/3_labs-jupyter-spacex-Data%20wrangling.ipynb" TargetMode="External"/><Relationship Id="rId2" Type="http://schemas.openxmlformats.org/officeDocument/2006/relationships/image" Target="../media/image11.jpeg"/><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github.com/EshwanthJ/IBM-Data-Science-Capstone-Project/blob/main/4_jupyter-labs-eda-sql-coursera_sqllite.ipynb" TargetMode="Externa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github.com/EshwanthJ/IBM-Data-Science-Capstone-Project/blob/main/6_lab_jupyter_launch_site_location.ipynb" TargetMode="Externa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EshwanthJ/IBM-Data-Science-Capstone-Project/blob/main/7_SpaceX_Interactive_Visual_Analytics_Plotly.py" TargetMode="Externa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EshwanthJ/IBM-Data-Science-Capstone-Project/blob/main/8_SpaceX_Machine_Learning_Prediction.ipynb" TargetMode="Externa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9.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2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EshwanthJ/IBM-Data-Science-Capstone-Project/blob/main/2_jupyter-labs-webscraping.ipynb" TargetMode="Externa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EshwanthJ/IBM-Data-Science-Capstone-Project/blob/main/1_spacex-data-collection-api.ipynb" TargetMode="Externa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757022" cy="646331"/>
          </a:xfrm>
          <a:prstGeom prst="rect">
            <a:avLst/>
          </a:prstGeom>
          <a:noFill/>
        </p:spPr>
        <p:txBody>
          <a:bodyPr wrap="square" lIns="91440" tIns="45720" rIns="91440" bIns="45720" rtlCol="0" anchor="t">
            <a:spAutoFit/>
          </a:bodyPr>
          <a:lstStyle/>
          <a:p>
            <a:r>
              <a:rPr lang="en-US" i="1" dirty="0">
                <a:solidFill>
                  <a:schemeClr val="bg1"/>
                </a:solidFill>
                <a:latin typeface="Abadi"/>
                <a:ea typeface="SF Pro" pitchFamily="2" charset="0"/>
                <a:cs typeface="SF Pro" pitchFamily="2" charset="0"/>
              </a:rPr>
              <a:t>Eshwanth</a:t>
            </a:r>
          </a:p>
          <a:p>
            <a:r>
              <a:rPr lang="en-US" i="1" dirty="0">
                <a:solidFill>
                  <a:schemeClr val="bg1"/>
                </a:solidFill>
                <a:latin typeface="Abadi" panose="020B0604020104020204" pitchFamily="34" charset="0"/>
                <a:ea typeface="SF Pro" pitchFamily="2" charset="0"/>
                <a:cs typeface="SF Pro" pitchFamily="2" charset="0"/>
              </a:rPr>
              <a:t>09/07/202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810000" y="447188"/>
            <a:ext cx="5933700"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Data Wrangling</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8712" y="2222287"/>
            <a:ext cx="5924988" cy="3636511"/>
          </a:xfrm>
          <a:prstGeom prst="rect">
            <a:avLst/>
          </a:prstGeom>
        </p:spPr>
        <p:txBody>
          <a:bodyPr vert="horz" lIns="91440" tIns="45720" rIns="91440" bIns="45720" rtlCol="0" anchor="ctr">
            <a:normAutofit/>
          </a:bodyPr>
          <a:lstStyle/>
          <a:p>
            <a:pPr marL="0" indent="0">
              <a:buNone/>
            </a:pPr>
            <a:r>
              <a:rPr lang="en-US" dirty="0"/>
              <a:t>	This process involves performing exploratory data analysis (EDA) to determine various data labels. The steps include calculating the number of launches for each site, the occurrence of different orbits, the occurrence of different missions, and the occurrence per orbit type. Additionally, a binary column for landing outcomes is created. The final step is to export the processed data to a CSV file for further analysis or reporting.</a:t>
            </a:r>
          </a:p>
          <a:p>
            <a:pPr marL="0" indent="0">
              <a:buNone/>
            </a:pPr>
            <a:r>
              <a:rPr lang="en-US" dirty="0">
                <a:hlinkClick r:id="rId2">
                  <a:extLst>
                    <a:ext uri="{A12FA001-AC4F-418D-AE19-62706E023703}">
                      <ahyp:hlinkClr xmlns:ahyp="http://schemas.microsoft.com/office/drawing/2018/hyperlinkcolor" val="tx"/>
                    </a:ext>
                  </a:extLst>
                </a:hlinkClick>
              </a:rPr>
              <a:t>View on </a:t>
            </a:r>
            <a:r>
              <a:rPr lang="en-US" dirty="0" err="1">
                <a:hlinkClick r:id="rId2">
                  <a:extLst>
                    <a:ext uri="{A12FA001-AC4F-418D-AE19-62706E023703}">
                      <ahyp:hlinkClr xmlns:ahyp="http://schemas.microsoft.com/office/drawing/2018/hyperlinkcolor" val="tx"/>
                    </a:ext>
                  </a:extLst>
                </a:hlinkClick>
              </a:rPr>
              <a:t>Github</a:t>
            </a:r>
            <a:endParaRPr lang="en-US" dirty="0"/>
          </a:p>
        </p:txBody>
      </p:sp>
      <p:sp>
        <p:nvSpPr>
          <p:cNvPr id="18" name="Rectangle 17">
            <a:extLst>
              <a:ext uri="{FF2B5EF4-FFF2-40B4-BE49-F238E27FC236}">
                <a16:creationId xmlns:a16="http://schemas.microsoft.com/office/drawing/2014/main" id="{E2DA8D37-1E70-450D-9D70-95873ABDC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0" y="0"/>
            <a:ext cx="464515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7">
            <a:extLst>
              <a:ext uri="{FF2B5EF4-FFF2-40B4-BE49-F238E27FC236}">
                <a16:creationId xmlns:a16="http://schemas.microsoft.com/office/drawing/2014/main" id="{D2E1CE80-9123-4F46-924D-C14DF534A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3746" y="958640"/>
            <a:ext cx="335479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602B948-3C65-9B9F-EDE7-5FEF2375A65F}"/>
              </a:ext>
            </a:extLst>
          </p:cNvPr>
          <p:cNvPicPr>
            <a:picLocks noChangeAspect="1"/>
          </p:cNvPicPr>
          <p:nvPr/>
        </p:nvPicPr>
        <p:blipFill rotWithShape="1">
          <a:blip r:embed="rId3"/>
          <a:srcRect l="14051" r="12932" b="5"/>
          <a:stretch/>
        </p:blipFill>
        <p:spPr>
          <a:xfrm>
            <a:off x="8507487" y="1258529"/>
            <a:ext cx="2735071" cy="4330205"/>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10</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pic>
        <p:nvPicPr>
          <p:cNvPr id="7" name="Picture 6">
            <a:extLst>
              <a:ext uri="{FF2B5EF4-FFF2-40B4-BE49-F238E27FC236}">
                <a16:creationId xmlns:a16="http://schemas.microsoft.com/office/drawing/2014/main" id="{47CFBDAC-41D7-FEFB-B099-C7F39E574800}"/>
              </a:ext>
            </a:extLst>
          </p:cNvPr>
          <p:cNvPicPr>
            <a:picLocks noChangeAspect="1"/>
          </p:cNvPicPr>
          <p:nvPr/>
        </p:nvPicPr>
        <p:blipFill rotWithShape="1">
          <a:blip r:embed="rId2">
            <a:duotone>
              <a:schemeClr val="accent1">
                <a:shade val="45000"/>
                <a:satMod val="135000"/>
              </a:schemeClr>
              <a:prstClr val="white"/>
            </a:duotone>
          </a:blip>
          <a:srcRect l="7802" r="42211"/>
          <a:stretch/>
        </p:blipFill>
        <p:spPr>
          <a:xfrm>
            <a:off x="6108700" y="-1"/>
            <a:ext cx="6094450" cy="6858001"/>
          </a:xfrm>
          <a:prstGeom prst="rect">
            <a:avLst/>
          </a:prstGeom>
        </p:spPr>
      </p:pic>
      <p:sp>
        <p:nvSpPr>
          <p:cNvPr id="17" name="Freeform 16">
            <a:extLst>
              <a:ext uri="{FF2B5EF4-FFF2-40B4-BE49-F238E27FC236}">
                <a16:creationId xmlns:a16="http://schemas.microsoft.com/office/drawing/2014/main" id="{3994EE40-F54F-48E5-826B-B45158209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810000" y="447188"/>
            <a:ext cx="5070100" cy="15594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EDA with Data Visualization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712" y="2413000"/>
            <a:ext cx="5055923" cy="3632200"/>
          </a:xfrm>
          <a:prstGeom prst="rect">
            <a:avLst/>
          </a:prstGeom>
        </p:spPr>
        <p:txBody>
          <a:bodyPr vert="horz" lIns="91440" tIns="45720" rIns="91440" bIns="45720" rtlCol="0" anchor="ctr">
            <a:normAutofit/>
          </a:bodyPr>
          <a:lstStyle/>
          <a:p>
            <a:pPr marL="0" indent="0">
              <a:lnSpc>
                <a:spcPct val="90000"/>
              </a:lnSpc>
              <a:buNone/>
            </a:pPr>
            <a:r>
              <a:rPr lang="en-US" dirty="0"/>
              <a:t>	In this process the relationship between variables was explored to identify dependent variables for using in the model. </a:t>
            </a:r>
          </a:p>
          <a:p>
            <a:pPr marL="0">
              <a:lnSpc>
                <a:spcPct val="90000"/>
              </a:lnSpc>
            </a:pPr>
            <a:r>
              <a:rPr lang="en-US" i="1" dirty="0"/>
              <a:t>Visuals plotted</a:t>
            </a:r>
          </a:p>
          <a:p>
            <a:pPr>
              <a:lnSpc>
                <a:spcPct val="90000"/>
              </a:lnSpc>
            </a:pPr>
            <a:r>
              <a:rPr lang="en-US" dirty="0"/>
              <a:t>Flight Number vs Payload</a:t>
            </a:r>
          </a:p>
          <a:p>
            <a:pPr>
              <a:lnSpc>
                <a:spcPct val="90000"/>
              </a:lnSpc>
            </a:pPr>
            <a:r>
              <a:rPr lang="en-US" dirty="0"/>
              <a:t>Flight Number vs Launch Site</a:t>
            </a:r>
          </a:p>
          <a:p>
            <a:pPr>
              <a:lnSpc>
                <a:spcPct val="90000"/>
              </a:lnSpc>
            </a:pPr>
            <a:r>
              <a:rPr lang="en-US" dirty="0"/>
              <a:t>Payload Mass (Kg) vs Launch Site</a:t>
            </a:r>
          </a:p>
          <a:p>
            <a:pPr>
              <a:lnSpc>
                <a:spcPct val="90000"/>
              </a:lnSpc>
            </a:pPr>
            <a:r>
              <a:rPr lang="en-US" dirty="0"/>
              <a:t>Payload Mass (Kg) vs Orbit Type</a:t>
            </a:r>
          </a:p>
          <a:p>
            <a:pPr>
              <a:lnSpc>
                <a:spcPct val="90000"/>
              </a:lnSpc>
            </a:pPr>
            <a:endParaRPr lang="en-US" dirty="0"/>
          </a:p>
          <a:p>
            <a:pPr marL="0" indent="0">
              <a:lnSpc>
                <a:spcPct val="90000"/>
              </a:lnSpc>
              <a:buNone/>
            </a:pPr>
            <a:r>
              <a:rPr lang="en-US" dirty="0">
                <a:hlinkClick r:id="rId3"/>
              </a:rPr>
              <a:t>View on </a:t>
            </a:r>
            <a:r>
              <a:rPr lang="en-US" dirty="0" err="1">
                <a:hlinkClick r:id="rId3"/>
              </a:rPr>
              <a:t>Github</a:t>
            </a:r>
            <a:endParaRPr lang="en-US" dirty="0"/>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a:solidFill>
                  <a:srgbClr val="FFFFFF"/>
                </a:solidFill>
              </a:rPr>
              <a:pPr>
                <a:spcAft>
                  <a:spcPts val="600"/>
                </a:spcAft>
              </a:pPr>
              <a:t>11</a:t>
            </a:fld>
            <a:endParaRPr lang="en-US">
              <a:solidFill>
                <a:srgbClr val="FFFFFF"/>
              </a:solidFill>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dirty="0">
                <a:solidFill>
                  <a:srgbClr val="FEFEFE"/>
                </a:solidFill>
                <a:latin typeface="+mj-lt"/>
                <a:ea typeface="+mj-ea"/>
                <a:cs typeface="+mj-cs"/>
              </a:rPr>
              <a:t>EDA with SQL</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62412" y="2855913"/>
            <a:ext cx="7199220" cy="3632200"/>
          </a:xfrm>
          <a:prstGeom prst="rect">
            <a:avLst/>
          </a:prstGeom>
        </p:spPr>
        <p:txBody>
          <a:bodyPr vert="horz" lIns="91440" tIns="45720" rIns="91440" bIns="45720" rtlCol="0" anchor="ctr">
            <a:normAutofit/>
          </a:bodyPr>
          <a:lstStyle/>
          <a:p>
            <a:pPr marL="0" indent="0">
              <a:lnSpc>
                <a:spcPct val="90000"/>
              </a:lnSpc>
              <a:buNone/>
            </a:pPr>
            <a:r>
              <a:rPr lang="en-US" sz="1700" dirty="0"/>
              <a:t>	This process includes extracting unique values, filtering records based on specific conditions, and performing aggregate operations like sum and average to summarize data attributes. For instance, SQL queries can be used to identify unique launch sites, filter launches starting with a certain prefix, calculate total and average payload masses for specific missions or booster versions, and determine the dates and outcomes of specific events like successful landings. Through such queries, SQL enables a comprehensive exploration and preliminary analysis of the data, revealing patterns, anomalies, and insights that guide further analysis.</a:t>
            </a:r>
          </a:p>
          <a:p>
            <a:pPr>
              <a:lnSpc>
                <a:spcPct val="90000"/>
              </a:lnSpc>
            </a:pPr>
            <a:endParaRPr lang="en-US" sz="1700" dirty="0"/>
          </a:p>
          <a:p>
            <a:pPr marL="0" indent="0">
              <a:lnSpc>
                <a:spcPct val="90000"/>
              </a:lnSpc>
              <a:buNone/>
            </a:pPr>
            <a:r>
              <a:rPr lang="en-US" sz="1700" dirty="0">
                <a:hlinkClick r:id="rId2"/>
              </a:rPr>
              <a:t>View on </a:t>
            </a:r>
            <a:r>
              <a:rPr lang="en-US" sz="1700" dirty="0" err="1">
                <a:hlinkClick r:id="rId2"/>
              </a:rPr>
              <a:t>Github</a:t>
            </a:r>
            <a:endParaRPr lang="en-US" sz="1700" dirty="0"/>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12</a:t>
            </a:fld>
            <a:endParaRPr lang="en-US"/>
          </a:p>
        </p:txBody>
      </p:sp>
      <p:pic>
        <p:nvPicPr>
          <p:cNvPr id="17" name="Picture 16" descr="Graph">
            <a:extLst>
              <a:ext uri="{FF2B5EF4-FFF2-40B4-BE49-F238E27FC236}">
                <a16:creationId xmlns:a16="http://schemas.microsoft.com/office/drawing/2014/main" id="{54F40F54-5690-1608-1129-061F1F121E07}"/>
              </a:ext>
            </a:extLst>
          </p:cNvPr>
          <p:cNvPicPr>
            <a:picLocks noChangeAspect="1"/>
          </p:cNvPicPr>
          <p:nvPr/>
        </p:nvPicPr>
        <p:blipFill rotWithShape="1">
          <a:blip r:embed="rId3"/>
          <a:srcRect l="17321" r="32451" b="-3"/>
          <a:stretch/>
        </p:blipFill>
        <p:spPr>
          <a:xfrm>
            <a:off x="8466138" y="2413000"/>
            <a:ext cx="2915860" cy="3628362"/>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Build an Interactive Map with Folium</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713" y="2413000"/>
            <a:ext cx="7199220" cy="3632200"/>
          </a:xfrm>
          <a:prstGeom prst="rect">
            <a:avLst/>
          </a:prstGeom>
        </p:spPr>
        <p:txBody>
          <a:bodyPr vert="horz" lIns="91440" tIns="45720" rIns="91440" bIns="45720" rtlCol="0" anchor="ctr">
            <a:normAutofit/>
          </a:bodyPr>
          <a:lstStyle/>
          <a:p>
            <a:pPr marL="0" indent="0">
              <a:lnSpc>
                <a:spcPct val="90000"/>
              </a:lnSpc>
              <a:buNone/>
            </a:pPr>
            <a:r>
              <a:rPr lang="en-US" sz="1400" dirty="0"/>
              <a:t>	In this report, an interactive map has been developed to visualize key space exploration data. Key features include:</a:t>
            </a:r>
          </a:p>
          <a:p>
            <a:pPr>
              <a:lnSpc>
                <a:spcPct val="90000"/>
              </a:lnSpc>
            </a:pPr>
            <a:r>
              <a:rPr lang="en-US" sz="1400" dirty="0"/>
              <a:t>A blue circle marking NASA Johnson Space Center's coordinates with a popup label displaying its name.</a:t>
            </a:r>
          </a:p>
          <a:p>
            <a:pPr>
              <a:lnSpc>
                <a:spcPct val="90000"/>
              </a:lnSpc>
            </a:pPr>
            <a:r>
              <a:rPr lang="en-US" sz="1400" dirty="0"/>
              <a:t>Red circles at all launch site coordinates, each with popup labels showing their respective names.</a:t>
            </a:r>
          </a:p>
          <a:p>
            <a:pPr>
              <a:lnSpc>
                <a:spcPct val="90000"/>
              </a:lnSpc>
            </a:pPr>
            <a:r>
              <a:rPr lang="en-US" sz="1400" dirty="0"/>
              <a:t>Colored markers at each launch site to indicate the success and failure of launches, enabling quick identification of sites with high success rates.</a:t>
            </a:r>
          </a:p>
          <a:p>
            <a:pPr>
              <a:lnSpc>
                <a:spcPct val="90000"/>
              </a:lnSpc>
            </a:pPr>
            <a:r>
              <a:rPr lang="en-US" sz="1400" dirty="0"/>
              <a:t>Colored lines showing the distances between the launch site CCAFS SLC-40 and the nearest coastline, railway, highway, and city, providing geographic context and accessibility insights.</a:t>
            </a:r>
          </a:p>
          <a:p>
            <a:pPr>
              <a:lnSpc>
                <a:spcPct val="90000"/>
              </a:lnSpc>
            </a:pPr>
            <a:r>
              <a:rPr lang="en-US" sz="1400" dirty="0"/>
              <a:t>These enhancements facilitate a comprehensive and user-friendly exploration of space launch data.</a:t>
            </a:r>
          </a:p>
          <a:p>
            <a:pPr marL="0" indent="0">
              <a:lnSpc>
                <a:spcPct val="90000"/>
              </a:lnSpc>
              <a:buNone/>
            </a:pPr>
            <a:r>
              <a:rPr lang="en-US" sz="1400" dirty="0">
                <a:hlinkClick r:id="rId2"/>
              </a:rPr>
              <a:t>View on </a:t>
            </a:r>
            <a:r>
              <a:rPr lang="en-US" sz="1400" dirty="0" err="1">
                <a:hlinkClick r:id="rId2"/>
              </a:rPr>
              <a:t>Github</a:t>
            </a:r>
            <a:endParaRPr lang="en-US" sz="14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13</a:t>
            </a:fld>
            <a:endParaRPr lang="en-US"/>
          </a:p>
        </p:txBody>
      </p:sp>
      <p:pic>
        <p:nvPicPr>
          <p:cNvPr id="7" name="Picture 6" descr="Person pointing on a map">
            <a:extLst>
              <a:ext uri="{FF2B5EF4-FFF2-40B4-BE49-F238E27FC236}">
                <a16:creationId xmlns:a16="http://schemas.microsoft.com/office/drawing/2014/main" id="{5B044FB7-626F-F4EB-2739-D20406B54462}"/>
              </a:ext>
            </a:extLst>
          </p:cNvPr>
          <p:cNvPicPr>
            <a:picLocks noChangeAspect="1"/>
          </p:cNvPicPr>
          <p:nvPr/>
        </p:nvPicPr>
        <p:blipFill rotWithShape="1">
          <a:blip r:embed="rId3"/>
          <a:srcRect l="17201" r="29155" b="-3"/>
          <a:stretch/>
        </p:blipFill>
        <p:spPr>
          <a:xfrm>
            <a:off x="8466138" y="2413000"/>
            <a:ext cx="2915860" cy="3628362"/>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useBgFill="1">
        <p:nvSpPr>
          <p:cNvPr id="17" name="Rectangle 16">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451515" y="1734857"/>
            <a:ext cx="3765483" cy="33882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Build a Dashboard with Plotly Dash</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08068" y="978993"/>
            <a:ext cx="5365218" cy="4900014"/>
          </a:xfrm>
          <a:prstGeom prst="rect">
            <a:avLst/>
          </a:prstGeom>
          <a:effectLst/>
        </p:spPr>
        <p:txBody>
          <a:bodyPr vert="horz" lIns="91440" tIns="45720" rIns="91440" bIns="45720" rtlCol="0" anchor="ctr">
            <a:normAutofit/>
          </a:bodyPr>
          <a:lstStyle/>
          <a:p>
            <a:pPr marL="0" indent="0">
              <a:lnSpc>
                <a:spcPct val="90000"/>
              </a:lnSpc>
              <a:buNone/>
            </a:pPr>
            <a:r>
              <a:rPr lang="en-US" sz="1700" dirty="0"/>
              <a:t>	In this dashboard, several interactive features have been integrated to provide a comprehensive analysis of launch data. A dropdown list allows users to select either all launch sites or a specific one for detailed analysis. A pie chart visually represents the proportion of successful launches, with options to view both successful and unsuccessful launches as a percentage of the total. A slider enables users to filter data based on payload mass range, enhancing the granularity of the analysis. Additionally, a scatter chart displays the correlation between payload mass and success rates by booster version, allowing users to explore the relationship between payload and launch success. These interactive elements provide a dynamic and user-friendly interface for analyzing complex launch data.</a:t>
            </a:r>
          </a:p>
          <a:p>
            <a:pPr marL="0" indent="0">
              <a:lnSpc>
                <a:spcPct val="90000"/>
              </a:lnSpc>
              <a:buNone/>
            </a:pPr>
            <a:br>
              <a:rPr lang="en-US" sz="1700" dirty="0"/>
            </a:br>
            <a:r>
              <a:rPr lang="en-US" sz="1700" dirty="0">
                <a:hlinkClick r:id="rId2"/>
              </a:rPr>
              <a:t>View on </a:t>
            </a:r>
            <a:r>
              <a:rPr lang="en-US" sz="1700" dirty="0" err="1">
                <a:hlinkClick r:id="rId2"/>
              </a:rPr>
              <a:t>Github</a:t>
            </a:r>
            <a:endParaRPr lang="en-US" sz="17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defTabSz="457200">
              <a:spcAft>
                <a:spcPts val="600"/>
              </a:spcAft>
            </a:pPr>
            <a:fld id="{5075537C-CA84-1446-933C-8E9D027F9201}" type="slidenum">
              <a:rPr lang="en-US" kern="1200" dirty="0">
                <a:solidFill>
                  <a:schemeClr val="accent1"/>
                </a:solidFill>
                <a:latin typeface="+mn-lt"/>
                <a:ea typeface="+mn-ea"/>
                <a:cs typeface="+mn-cs"/>
              </a:rPr>
              <a:pPr defTabSz="457200">
                <a:spcAft>
                  <a:spcPts val="600"/>
                </a:spcAft>
              </a:pPr>
              <a:t>14</a:t>
            </a:fld>
            <a:endParaRPr lang="en-US" kern="1200" dirty="0">
              <a:solidFill>
                <a:schemeClr val="accent1"/>
              </a:solidFill>
              <a:latin typeface="+mn-lt"/>
              <a:ea typeface="+mn-ea"/>
              <a:cs typeface="+mn-cs"/>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useBgFill="1">
        <p:nvSpPr>
          <p:cNvPr id="12" name="Rectangle 11">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965200" y="1218476"/>
            <a:ext cx="3187318" cy="4421050"/>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defTabSz="457200">
              <a:spcAft>
                <a:spcPts val="600"/>
              </a:spcAft>
            </a:pPr>
            <a:r>
              <a:rPr lang="en-US" sz="3200" b="1">
                <a:solidFill>
                  <a:schemeClr val="tx1"/>
                </a:solidFill>
                <a:latin typeface="+mj-lt"/>
                <a:ea typeface="+mj-ea"/>
                <a:cs typeface="+mj-cs"/>
              </a:rPr>
              <a:t>Predictive Analysis (Classification)</a:t>
            </a:r>
          </a:p>
        </p:txBody>
      </p:sp>
      <p:cxnSp>
        <p:nvCxnSpPr>
          <p:cNvPr id="14" name="Straight Connector 13">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146751" y="1218475"/>
            <a:ext cx="6080050" cy="4421051"/>
          </a:xfrm>
          <a:prstGeom prst="rect">
            <a:avLst/>
          </a:prstGeom>
          <a:effectLst/>
        </p:spPr>
        <p:txBody>
          <a:bodyPr vert="horz" lIns="91440" tIns="45720" rIns="91440" bIns="45720" rtlCol="0" anchor="ctr">
            <a:normAutofit/>
          </a:bodyPr>
          <a:lstStyle/>
          <a:p>
            <a:pPr marL="0" indent="0">
              <a:lnSpc>
                <a:spcPct val="90000"/>
              </a:lnSpc>
              <a:buNone/>
            </a:pPr>
            <a:r>
              <a:rPr lang="en-US" sz="1600" dirty="0"/>
              <a:t>	The process begins with creating a NumPy array from the Class column. The data is then standardized using </a:t>
            </a:r>
            <a:r>
              <a:rPr lang="en-US" sz="1600" dirty="0" err="1"/>
              <a:t>StandardScaler</a:t>
            </a:r>
            <a:r>
              <a:rPr lang="en-US" sz="1600" dirty="0"/>
              <a:t> to ensure consistent scaling across features. After standardization, the dataset is split into training and testing sets using ‘</a:t>
            </a:r>
            <a:r>
              <a:rPr lang="en-US" sz="1600" dirty="0" err="1"/>
              <a:t>train_test_split</a:t>
            </a:r>
            <a:r>
              <a:rPr lang="en-US" sz="1600" dirty="0"/>
              <a:t>’. A </a:t>
            </a:r>
            <a:r>
              <a:rPr lang="en-US" sz="1600" dirty="0" err="1"/>
              <a:t>GridSearchCV</a:t>
            </a:r>
            <a:r>
              <a:rPr lang="en-US" sz="1600" dirty="0"/>
              <a:t> object is created with ‘cv=10’ to optimize model parameters through cross-validation. This grid search is applied to various algorithms, including logistic regression, support vector machine, decision tree and k-nearest neighbor, to find the best parameters for each. The accuracy of each model is calculated on the test data, and the confusion matrix is assessed to evaluate model performance comprehensively. Finally, the best model is identified using </a:t>
            </a:r>
            <a:r>
              <a:rPr lang="en-US" sz="1600" dirty="0" err="1"/>
              <a:t>Jaccard_Score</a:t>
            </a:r>
            <a:r>
              <a:rPr lang="en-US" sz="1600" dirty="0"/>
              <a:t>, F1_Score, and Accuracy metrics, ensuring a robust selection based on multiple evaluation criteria</a:t>
            </a:r>
          </a:p>
          <a:p>
            <a:pPr>
              <a:lnSpc>
                <a:spcPct val="90000"/>
              </a:lnSpc>
            </a:pPr>
            <a:endParaRPr lang="en-US" sz="1600" dirty="0"/>
          </a:p>
          <a:p>
            <a:pPr marL="0" indent="0">
              <a:lnSpc>
                <a:spcPct val="90000"/>
              </a:lnSpc>
              <a:buNone/>
            </a:pPr>
            <a:r>
              <a:rPr lang="en-US" sz="1600" dirty="0">
                <a:hlinkClick r:id="rId2"/>
              </a:rPr>
              <a:t>View on </a:t>
            </a:r>
            <a:r>
              <a:rPr lang="en-US" sz="1600" dirty="0" err="1">
                <a:hlinkClick r:id="rId2"/>
              </a:rPr>
              <a:t>Github</a:t>
            </a:r>
            <a:endParaRPr lang="en-US" sz="1600" dirty="0"/>
          </a:p>
          <a:p>
            <a:pPr>
              <a:lnSpc>
                <a:spcPct val="90000"/>
              </a:lnSpc>
            </a:pPr>
            <a:endParaRPr lang="en-US" sz="1600" dirty="0"/>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defTabSz="457200">
              <a:spcAft>
                <a:spcPts val="600"/>
              </a:spcAft>
            </a:pPr>
            <a:fld id="{5075537C-CA84-1446-933C-8E9D027F9201}" type="slidenum">
              <a:rPr lang="en-US" kern="1200" dirty="0">
                <a:solidFill>
                  <a:schemeClr val="accent1"/>
                </a:solidFill>
                <a:latin typeface="+mn-lt"/>
                <a:ea typeface="+mn-ea"/>
                <a:cs typeface="+mn-cs"/>
              </a:rPr>
              <a:pPr defTabSz="457200">
                <a:spcAft>
                  <a:spcPts val="600"/>
                </a:spcAft>
              </a:pPr>
              <a:t>15</a:t>
            </a:fld>
            <a:endParaRPr lang="en-US" kern="1200" dirty="0">
              <a:solidFill>
                <a:schemeClr val="accent1"/>
              </a:solidFill>
              <a:latin typeface="+mn-lt"/>
              <a:ea typeface="+mn-ea"/>
              <a:cs typeface="+mn-cs"/>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13614" y="1502544"/>
            <a:ext cx="4075259" cy="48665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400"/>
              </a:spcBef>
              <a:buNone/>
            </a:pPr>
            <a:r>
              <a:rPr lang="en-US" sz="1800" b="1" dirty="0">
                <a:solidFill>
                  <a:schemeClr val="accent3">
                    <a:lumMod val="25000"/>
                  </a:schemeClr>
                </a:solidFill>
                <a:latin typeface="Abadi" panose="020B0604020104020204" pitchFamily="34" charset="0"/>
              </a:rPr>
              <a:t>Exploratory data analysis</a:t>
            </a:r>
          </a:p>
          <a:p>
            <a:pPr>
              <a:lnSpc>
                <a:spcPct val="100000"/>
              </a:lnSpc>
              <a:spcBef>
                <a:spcPts val="400"/>
              </a:spcBef>
            </a:pPr>
            <a:r>
              <a:rPr lang="en-US" sz="1800" dirty="0">
                <a:solidFill>
                  <a:schemeClr val="accent3">
                    <a:lumMod val="25000"/>
                  </a:schemeClr>
                </a:solidFill>
                <a:latin typeface="Abadi" panose="020B0604020104020204" pitchFamily="34" charset="0"/>
              </a:rPr>
              <a:t>Launch Success has improved over time</a:t>
            </a:r>
          </a:p>
          <a:p>
            <a:pPr>
              <a:lnSpc>
                <a:spcPct val="100000"/>
              </a:lnSpc>
              <a:spcBef>
                <a:spcPts val="400"/>
              </a:spcBef>
            </a:pPr>
            <a:r>
              <a:rPr lang="en-US" sz="1800" dirty="0">
                <a:solidFill>
                  <a:schemeClr val="accent3">
                    <a:lumMod val="25000"/>
                  </a:schemeClr>
                </a:solidFill>
                <a:latin typeface="Abadi" panose="020B0604020104020204" pitchFamily="34" charset="0"/>
              </a:rPr>
              <a:t>KSC LC-39A has the highest success rate among landing sites</a:t>
            </a:r>
          </a:p>
          <a:p>
            <a:pPr>
              <a:lnSpc>
                <a:spcPct val="100000"/>
              </a:lnSpc>
              <a:spcBef>
                <a:spcPts val="400"/>
              </a:spcBef>
            </a:pPr>
            <a:r>
              <a:rPr lang="en-US" sz="1800" dirty="0">
                <a:solidFill>
                  <a:schemeClr val="accent3">
                    <a:lumMod val="25000"/>
                  </a:schemeClr>
                </a:solidFill>
                <a:latin typeface="Abadi" panose="020B0604020104020204" pitchFamily="34" charset="0"/>
              </a:rPr>
              <a:t>Orbits ES-L1, GEO, HEO and SSO have a 100% success rate</a:t>
            </a:r>
          </a:p>
          <a:p>
            <a:pPr>
              <a:lnSpc>
                <a:spcPct val="100000"/>
              </a:lnSpc>
              <a:spcBef>
                <a:spcPts val="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400"/>
              </a:spcBef>
              <a:buNone/>
            </a:pPr>
            <a:endParaRPr lang="en-US" sz="1800" dirty="0">
              <a:solidFill>
                <a:schemeClr val="accent3">
                  <a:lumMod val="25000"/>
                </a:schemeClr>
              </a:solidFill>
              <a:latin typeface="Abadi" panose="020B0604020104020204" pitchFamily="34" charset="0"/>
            </a:endParaRPr>
          </a:p>
          <a:p>
            <a:pPr marL="0" indent="0">
              <a:lnSpc>
                <a:spcPct val="100000"/>
              </a:lnSpc>
              <a:spcBef>
                <a:spcPts val="400"/>
              </a:spcBef>
              <a:buNone/>
            </a:pPr>
            <a:r>
              <a:rPr lang="en-US" sz="1800" b="1" dirty="0">
                <a:solidFill>
                  <a:schemeClr val="accent3">
                    <a:lumMod val="25000"/>
                  </a:schemeClr>
                </a:solidFill>
                <a:latin typeface="Abadi" panose="020B0604020104020204" pitchFamily="34" charset="0"/>
              </a:rPr>
              <a:t>Predictive analysis</a:t>
            </a:r>
          </a:p>
          <a:p>
            <a:pPr>
              <a:lnSpc>
                <a:spcPct val="100000"/>
              </a:lnSpc>
              <a:spcBef>
                <a:spcPts val="400"/>
              </a:spcBef>
            </a:pPr>
            <a:r>
              <a:rPr lang="en-US" sz="1800" dirty="0">
                <a:solidFill>
                  <a:schemeClr val="accent3">
                    <a:lumMod val="25000"/>
                  </a:schemeClr>
                </a:solidFill>
                <a:latin typeface="Abadi" panose="020B0604020104020204" pitchFamily="34" charset="0"/>
              </a:rPr>
              <a:t>Decision Tree model is the best predictive model for the dataset</a:t>
            </a:r>
          </a:p>
          <a:p>
            <a:pPr lvl="1">
              <a:lnSpc>
                <a:spcPct val="100000"/>
              </a:lnSpc>
              <a:spcBef>
                <a:spcPts val="400"/>
              </a:spcBef>
            </a:pPr>
            <a:endParaRPr lang="en-US" sz="1800" dirty="0"/>
          </a:p>
          <a:p>
            <a:pPr marL="457200" lvl="1" indent="0">
              <a:lnSpc>
                <a:spcPct val="100000"/>
              </a:lnSpc>
              <a:spcBef>
                <a:spcPts val="400"/>
              </a:spcBef>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A screenshot of a graph&#10;&#10;Description automatically generated">
            <a:extLst>
              <a:ext uri="{FF2B5EF4-FFF2-40B4-BE49-F238E27FC236}">
                <a16:creationId xmlns:a16="http://schemas.microsoft.com/office/drawing/2014/main" id="{A6978294-BB8C-58D7-BC10-19D50691660B}"/>
              </a:ext>
            </a:extLst>
          </p:cNvPr>
          <p:cNvPicPr>
            <a:picLocks noChangeAspect="1"/>
          </p:cNvPicPr>
          <p:nvPr/>
        </p:nvPicPr>
        <p:blipFill>
          <a:blip r:embed="rId4"/>
          <a:stretch>
            <a:fillRect/>
          </a:stretch>
        </p:blipFill>
        <p:spPr>
          <a:xfrm>
            <a:off x="5296394" y="3636461"/>
            <a:ext cx="6092041" cy="2814205"/>
          </a:xfrm>
          <a:prstGeom prst="rect">
            <a:avLst/>
          </a:prstGeom>
        </p:spPr>
      </p:pic>
      <p:sp>
        <p:nvSpPr>
          <p:cNvPr id="5" name="TextBox 4">
            <a:extLst>
              <a:ext uri="{FF2B5EF4-FFF2-40B4-BE49-F238E27FC236}">
                <a16:creationId xmlns:a16="http://schemas.microsoft.com/office/drawing/2014/main" id="{4B11CE89-45A6-B1E3-6703-4F872DB773A6}"/>
              </a:ext>
            </a:extLst>
          </p:cNvPr>
          <p:cNvSpPr txBox="1"/>
          <p:nvPr/>
        </p:nvSpPr>
        <p:spPr>
          <a:xfrm>
            <a:off x="5296395" y="1502544"/>
            <a:ext cx="6209805" cy="2133918"/>
          </a:xfrm>
          <a:prstGeom prst="rect">
            <a:avLst/>
          </a:prstGeom>
          <a:noFill/>
        </p:spPr>
        <p:txBody>
          <a:bodyPr wrap="square" rtlCol="0">
            <a:spAutoFit/>
          </a:bodyPr>
          <a:lstStyle/>
          <a:p>
            <a:pPr marL="0" indent="0">
              <a:lnSpc>
                <a:spcPct val="100000"/>
              </a:lnSpc>
              <a:spcBef>
                <a:spcPts val="400"/>
              </a:spcBef>
              <a:buNone/>
            </a:pPr>
            <a:r>
              <a:rPr lang="en-US" sz="1800" b="1" dirty="0">
                <a:solidFill>
                  <a:schemeClr val="accent3">
                    <a:lumMod val="25000"/>
                  </a:schemeClr>
                </a:solidFill>
                <a:latin typeface="Abadi" panose="020B0604020104020204" pitchFamily="34" charset="0"/>
              </a:rPr>
              <a:t>Visual Analytics</a:t>
            </a:r>
          </a:p>
          <a:p>
            <a:pPr>
              <a:lnSpc>
                <a:spcPct val="100000"/>
              </a:lnSpc>
              <a:spcBef>
                <a:spcPts val="400"/>
              </a:spcBef>
            </a:pPr>
            <a:r>
              <a:rPr lang="en-US" sz="1800" dirty="0">
                <a:solidFill>
                  <a:schemeClr val="accent3">
                    <a:lumMod val="25000"/>
                  </a:schemeClr>
                </a:solidFill>
                <a:latin typeface="Abadi" panose="020B0604020104020204" pitchFamily="34" charset="0"/>
              </a:rPr>
              <a:t>Most launch sites are near the equator, and all are close to the coast</a:t>
            </a:r>
          </a:p>
          <a:p>
            <a:pPr>
              <a:lnSpc>
                <a:spcPct val="100000"/>
              </a:lnSpc>
              <a:spcBef>
                <a:spcPts val="400"/>
              </a:spcBef>
            </a:pPr>
            <a:r>
              <a:rPr lang="en-US" sz="1800" dirty="0">
                <a:solidFill>
                  <a:schemeClr val="accent3">
                    <a:lumMod val="25000"/>
                  </a:schemeClr>
                </a:solidFill>
                <a:latin typeface="Abadi" panose="020B0604020104020204" pitchFamily="34" charset="0"/>
              </a:rPr>
              <a:t>Launch sites are far enough away from cities, highway and railways,  a failed launch can damage while still in proximity to bring people and material to support launch activities</a:t>
            </a:r>
          </a:p>
          <a:p>
            <a:endParaRPr lang="en-IE" dirty="0"/>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Flight Number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buNone/>
            </a:pPr>
            <a:r>
              <a:rPr lang="en-US" sz="1600" b="1" dirty="0"/>
              <a:t>Inference</a:t>
            </a:r>
          </a:p>
          <a:p>
            <a:r>
              <a:rPr lang="en-US" sz="1600" dirty="0"/>
              <a:t>Earlier flights had a lower success rate</a:t>
            </a:r>
          </a:p>
          <a:p>
            <a:r>
              <a:rPr lang="en-US" sz="1600" dirty="0"/>
              <a:t>Later flights had a higher success rate</a:t>
            </a:r>
          </a:p>
          <a:p>
            <a:r>
              <a:rPr lang="en-US" sz="1600" dirty="0"/>
              <a:t>Around half of launches were </a:t>
            </a:r>
            <a:r>
              <a:rPr lang="en-US" sz="1600" dirty="0" err="1"/>
              <a:t>were</a:t>
            </a:r>
            <a:r>
              <a:rPr lang="en-US" sz="1600" dirty="0"/>
              <a:t> CCAFS SLC 40 launch site</a:t>
            </a:r>
          </a:p>
          <a:p>
            <a:r>
              <a:rPr lang="en-US" sz="1600" dirty="0"/>
              <a:t>VAFB SLC 4E and KSC LC 39A have higher success rates</a:t>
            </a:r>
          </a:p>
          <a:p>
            <a:r>
              <a:rPr lang="en-US" sz="1600" dirty="0"/>
              <a:t>We can infer that new launches have a higher success rate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18</a:t>
            </a:fld>
            <a:endParaRPr lang="en-US"/>
          </a:p>
        </p:txBody>
      </p:sp>
      <p:pic>
        <p:nvPicPr>
          <p:cNvPr id="6" name="Picture 5">
            <a:extLst>
              <a:ext uri="{FF2B5EF4-FFF2-40B4-BE49-F238E27FC236}">
                <a16:creationId xmlns:a16="http://schemas.microsoft.com/office/drawing/2014/main" id="{26793DB5-FD7D-EBF0-4666-8EF6E17FB13F}"/>
              </a:ext>
            </a:extLst>
          </p:cNvPr>
          <p:cNvPicPr>
            <a:picLocks noChangeAspect="1"/>
          </p:cNvPicPr>
          <p:nvPr/>
        </p:nvPicPr>
        <p:blipFill>
          <a:blip r:embed="rId2"/>
          <a:stretch>
            <a:fillRect/>
          </a:stretch>
        </p:blipFill>
        <p:spPr>
          <a:xfrm>
            <a:off x="5101851" y="2780298"/>
            <a:ext cx="6277349" cy="2981741"/>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Payload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lnSpc>
                <a:spcPct val="90000"/>
              </a:lnSpc>
              <a:buNone/>
            </a:pPr>
            <a:r>
              <a:rPr lang="en-US" sz="1600" b="1" dirty="0"/>
              <a:t>Inference</a:t>
            </a:r>
          </a:p>
          <a:p>
            <a:pPr>
              <a:lnSpc>
                <a:spcPct val="90000"/>
              </a:lnSpc>
            </a:pPr>
            <a:r>
              <a:rPr lang="en-US" sz="1600" dirty="0"/>
              <a:t>Typically, the higher the payload mass(kg), the higher the success rate</a:t>
            </a:r>
          </a:p>
          <a:p>
            <a:pPr>
              <a:lnSpc>
                <a:spcPct val="90000"/>
              </a:lnSpc>
            </a:pPr>
            <a:r>
              <a:rPr lang="en-US" sz="1600" dirty="0"/>
              <a:t>Most launches with a payload greater than 7,000 kg were successful</a:t>
            </a:r>
          </a:p>
          <a:p>
            <a:pPr>
              <a:lnSpc>
                <a:spcPct val="90000"/>
              </a:lnSpc>
            </a:pPr>
            <a:r>
              <a:rPr lang="en-US" sz="1600" dirty="0"/>
              <a:t>KSC LC 39A has a 100% success rate for launches less than 5,500 kg</a:t>
            </a:r>
          </a:p>
          <a:p>
            <a:pPr>
              <a:lnSpc>
                <a:spcPct val="90000"/>
              </a:lnSpc>
            </a:pPr>
            <a:r>
              <a:rPr lang="en-US" sz="1600" dirty="0"/>
              <a:t>VAFB SKC 4E has not launched anything greater than ~ 10, 000 Kg</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19</a:t>
            </a:fld>
            <a:endParaRPr lang="en-US"/>
          </a:p>
        </p:txBody>
      </p:sp>
      <p:pic>
        <p:nvPicPr>
          <p:cNvPr id="6" name="Picture 5">
            <a:extLst>
              <a:ext uri="{FF2B5EF4-FFF2-40B4-BE49-F238E27FC236}">
                <a16:creationId xmlns:a16="http://schemas.microsoft.com/office/drawing/2014/main" id="{CC547A5E-9FEA-0316-D0D0-7034C3FE5AB1}"/>
              </a:ext>
            </a:extLst>
          </p:cNvPr>
          <p:cNvPicPr>
            <a:picLocks noChangeAspect="1"/>
          </p:cNvPicPr>
          <p:nvPr/>
        </p:nvPicPr>
        <p:blipFill>
          <a:blip r:embed="rId2"/>
          <a:stretch>
            <a:fillRect/>
          </a:stretch>
        </p:blipFill>
        <p:spPr>
          <a:xfrm>
            <a:off x="5101851" y="2835226"/>
            <a:ext cx="6277349" cy="287188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819144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26" name="Rectangle 25">
            <a:extLst>
              <a:ext uri="{FF2B5EF4-FFF2-40B4-BE49-F238E27FC236}">
                <a16:creationId xmlns:a16="http://schemas.microsoft.com/office/drawing/2014/main" id="{79277119-B941-4A45-9322-FA2BC135DE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3">
            <a:extLst>
              <a:ext uri="{FF2B5EF4-FFF2-40B4-BE49-F238E27FC236}">
                <a16:creationId xmlns:a16="http://schemas.microsoft.com/office/drawing/2014/main" id="{DFDB457D-F372-428B-A10D-41080EF93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7554995"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3">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134349" y="1819275"/>
            <a:ext cx="3606137" cy="422208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4400" b="1" cap="all">
                <a:solidFill>
                  <a:srgbClr val="FEFEFE"/>
                </a:solidFill>
                <a:latin typeface="+mj-lt"/>
                <a:ea typeface="+mj-ea"/>
                <a:cs typeface="+mj-cs"/>
              </a:rPr>
              <a:t>Contents</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a:solidFill>
                  <a:srgbClr val="FFFFFF"/>
                </a:solidFill>
              </a:rPr>
              <a:pPr>
                <a:spcAft>
                  <a:spcPts val="600"/>
                </a:spcAft>
              </a:pPr>
              <a:t>2</a:t>
            </a:fld>
            <a:endParaRPr lang="en-US">
              <a:solidFill>
                <a:srgbClr val="FFFFFF"/>
              </a:solidFill>
            </a:endParaRP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a:endParaRPr>
          </a:p>
        </p:txBody>
      </p:sp>
      <p:graphicFrame>
        <p:nvGraphicFramePr>
          <p:cNvPr id="2" name="Table 1">
            <a:extLst>
              <a:ext uri="{FF2B5EF4-FFF2-40B4-BE49-F238E27FC236}">
                <a16:creationId xmlns:a16="http://schemas.microsoft.com/office/drawing/2014/main" id="{F764B825-F61D-EA8D-3D79-D56A5B168CCC}"/>
              </a:ext>
            </a:extLst>
          </p:cNvPr>
          <p:cNvGraphicFramePr>
            <a:graphicFrameLocks noGrp="1"/>
          </p:cNvGraphicFramePr>
          <p:nvPr>
            <p:extLst>
              <p:ext uri="{D42A27DB-BD31-4B8C-83A1-F6EECF244321}">
                <p14:modId xmlns:p14="http://schemas.microsoft.com/office/powerpoint/2010/main" val="616583528"/>
              </p:ext>
            </p:extLst>
          </p:nvPr>
        </p:nvGraphicFramePr>
        <p:xfrm>
          <a:off x="643467" y="877803"/>
          <a:ext cx="6268062" cy="4929229"/>
        </p:xfrm>
        <a:graphic>
          <a:graphicData uri="http://schemas.openxmlformats.org/drawingml/2006/table">
            <a:tbl>
              <a:tblPr firstRow="1" bandRow="1">
                <a:noFill/>
                <a:tableStyleId>{5C22544A-7EE6-4342-B048-85BDC9FD1C3A}</a:tableStyleId>
              </a:tblPr>
              <a:tblGrid>
                <a:gridCol w="1163637">
                  <a:extLst>
                    <a:ext uri="{9D8B030D-6E8A-4147-A177-3AD203B41FA5}">
                      <a16:colId xmlns:a16="http://schemas.microsoft.com/office/drawing/2014/main" val="183649416"/>
                    </a:ext>
                  </a:extLst>
                </a:gridCol>
                <a:gridCol w="3834549">
                  <a:extLst>
                    <a:ext uri="{9D8B030D-6E8A-4147-A177-3AD203B41FA5}">
                      <a16:colId xmlns:a16="http://schemas.microsoft.com/office/drawing/2014/main" val="2397887593"/>
                    </a:ext>
                  </a:extLst>
                </a:gridCol>
                <a:gridCol w="1269876">
                  <a:extLst>
                    <a:ext uri="{9D8B030D-6E8A-4147-A177-3AD203B41FA5}">
                      <a16:colId xmlns:a16="http://schemas.microsoft.com/office/drawing/2014/main" val="2398372024"/>
                    </a:ext>
                  </a:extLst>
                </a:gridCol>
              </a:tblGrid>
              <a:tr h="623226">
                <a:tc>
                  <a:txBody>
                    <a:bodyPr/>
                    <a:lstStyle/>
                    <a:p>
                      <a:r>
                        <a:rPr lang="en-US" sz="2500" b="1" cap="none" spc="60">
                          <a:solidFill>
                            <a:schemeClr val="bg1"/>
                          </a:solidFill>
                        </a:rPr>
                        <a:t>S.No</a:t>
                      </a:r>
                      <a:endParaRPr lang="en-IE" sz="2500" b="1" cap="none" spc="60">
                        <a:solidFill>
                          <a:schemeClr val="bg1"/>
                        </a:solidFill>
                      </a:endParaRPr>
                    </a:p>
                  </a:txBody>
                  <a:tcPr marL="138979" marR="138979" marT="138979" marB="69490" anchor="ctr">
                    <a:lnL w="12700" cmpd="sng">
                      <a:noFill/>
                    </a:lnL>
                    <a:lnR w="12700" cmpd="sng">
                      <a:noFill/>
                    </a:lnR>
                    <a:lnT w="19050" cap="flat" cmpd="sng" algn="ctr">
                      <a:noFill/>
                      <a:prstDash val="solid"/>
                    </a:lnT>
                    <a:lnB w="38100" cmpd="sng">
                      <a:noFill/>
                    </a:lnB>
                    <a:solidFill>
                      <a:schemeClr val="accent1"/>
                    </a:solidFill>
                  </a:tcPr>
                </a:tc>
                <a:tc>
                  <a:txBody>
                    <a:bodyPr/>
                    <a:lstStyle/>
                    <a:p>
                      <a:r>
                        <a:rPr lang="en-US" sz="2500" b="1" cap="none" spc="60">
                          <a:solidFill>
                            <a:schemeClr val="bg1"/>
                          </a:solidFill>
                        </a:rPr>
                        <a:t>Content</a:t>
                      </a:r>
                      <a:endParaRPr lang="en-IE" sz="2500" b="1" cap="none" spc="60">
                        <a:solidFill>
                          <a:schemeClr val="bg1"/>
                        </a:solidFill>
                      </a:endParaRPr>
                    </a:p>
                  </a:txBody>
                  <a:tcPr marL="138979" marR="138979" marT="138979" marB="69490" anchor="ctr">
                    <a:lnL w="12700" cmpd="sng">
                      <a:noFill/>
                    </a:lnL>
                    <a:lnR w="12700" cmpd="sng">
                      <a:noFill/>
                    </a:lnR>
                    <a:lnT w="19050" cap="flat" cmpd="sng" algn="ctr">
                      <a:noFill/>
                      <a:prstDash val="solid"/>
                    </a:lnT>
                    <a:lnB w="38100" cmpd="sng">
                      <a:noFill/>
                    </a:lnB>
                    <a:solidFill>
                      <a:schemeClr val="accent1"/>
                    </a:solidFill>
                  </a:tcPr>
                </a:tc>
                <a:tc>
                  <a:txBody>
                    <a:bodyPr/>
                    <a:lstStyle/>
                    <a:p>
                      <a:r>
                        <a:rPr lang="en-US" sz="2500" b="1" cap="none" spc="60">
                          <a:solidFill>
                            <a:schemeClr val="bg1"/>
                          </a:solidFill>
                        </a:rPr>
                        <a:t>Page</a:t>
                      </a:r>
                    </a:p>
                  </a:txBody>
                  <a:tcPr marL="138979" marR="138979" marT="138979" marB="69490"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560498035"/>
                  </a:ext>
                </a:extLst>
              </a:tr>
              <a:tr h="555233">
                <a:tc>
                  <a:txBody>
                    <a:bodyPr/>
                    <a:lstStyle/>
                    <a:p>
                      <a:r>
                        <a:rPr lang="en-US" sz="2000" cap="none" spc="0">
                          <a:solidFill>
                            <a:schemeClr val="tx1"/>
                          </a:solidFill>
                        </a:rPr>
                        <a:t>1</a:t>
                      </a:r>
                      <a:endParaRPr lang="en-IE" sz="2000" cap="none" spc="0">
                        <a:solidFill>
                          <a:schemeClr val="tx1"/>
                        </a:solidFill>
                      </a:endParaRPr>
                    </a:p>
                  </a:txBody>
                  <a:tcPr marL="138979" marR="138979" marT="138979" marB="69490">
                    <a:lnL w="12700" cmpd="sng">
                      <a:noFill/>
                      <a:prstDash val="solid"/>
                    </a:lnL>
                    <a:lnR w="12700" cmpd="sng">
                      <a:noFill/>
                      <a:prstDash val="solid"/>
                    </a:lnR>
                    <a:lnT w="38100" cmpd="sng">
                      <a:noFill/>
                    </a:lnT>
                    <a:lnB w="12700" cap="flat" cmpd="sng" algn="ctr">
                      <a:noFill/>
                      <a:prstDash val="solid"/>
                    </a:lnB>
                    <a:noFill/>
                  </a:tcPr>
                </a:tc>
                <a:tc>
                  <a:txBody>
                    <a:bodyPr/>
                    <a:lstStyle/>
                    <a:p>
                      <a:r>
                        <a:rPr lang="en-US" sz="2000" cap="none" spc="0">
                          <a:solidFill>
                            <a:schemeClr val="tx1"/>
                          </a:solidFill>
                        </a:rPr>
                        <a:t>Executive Summary</a:t>
                      </a:r>
                      <a:endParaRPr lang="en-IE" sz="2000" cap="none" spc="0">
                        <a:solidFill>
                          <a:schemeClr val="tx1"/>
                        </a:solidFill>
                      </a:endParaRPr>
                    </a:p>
                  </a:txBody>
                  <a:tcPr marL="138979" marR="138979" marT="138979" marB="69490">
                    <a:lnL w="12700" cmpd="sng">
                      <a:noFill/>
                      <a:prstDash val="solid"/>
                    </a:lnL>
                    <a:lnR w="12700" cmpd="sng">
                      <a:noFill/>
                      <a:prstDash val="solid"/>
                    </a:lnR>
                    <a:lnT w="38100" cmpd="sng">
                      <a:noFill/>
                    </a:lnT>
                    <a:lnB w="12700" cap="flat" cmpd="sng" algn="ctr">
                      <a:noFill/>
                      <a:prstDash val="solid"/>
                    </a:lnB>
                    <a:noFill/>
                  </a:tcPr>
                </a:tc>
                <a:tc>
                  <a:txBody>
                    <a:bodyPr/>
                    <a:lstStyle/>
                    <a:p>
                      <a:r>
                        <a:rPr lang="en-US" sz="2000" cap="none" spc="0">
                          <a:solidFill>
                            <a:schemeClr val="tx1"/>
                          </a:solidFill>
                        </a:rPr>
                        <a:t>3</a:t>
                      </a:r>
                    </a:p>
                  </a:txBody>
                  <a:tcPr marL="138979" marR="138979" marT="138979" marB="69490" anchor="ctr">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204341896"/>
                  </a:ext>
                </a:extLst>
              </a:tr>
              <a:tr h="555233">
                <a:tc>
                  <a:txBody>
                    <a:bodyPr/>
                    <a:lstStyle/>
                    <a:p>
                      <a:r>
                        <a:rPr lang="en-US" sz="2000" cap="none" spc="0">
                          <a:solidFill>
                            <a:schemeClr val="tx1"/>
                          </a:solidFill>
                        </a:rPr>
                        <a:t>2</a:t>
                      </a:r>
                      <a:endParaRPr lang="en-IE" sz="2000" cap="none" spc="0">
                        <a:solidFill>
                          <a:schemeClr val="tx1"/>
                        </a:solidFill>
                      </a:endParaRP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000" cap="none" spc="0">
                          <a:solidFill>
                            <a:schemeClr val="tx1"/>
                          </a:solidFill>
                        </a:rPr>
                        <a:t>Introduction</a:t>
                      </a:r>
                      <a:endParaRPr lang="en-IE" sz="2000" cap="none" spc="0">
                        <a:solidFill>
                          <a:schemeClr val="tx1"/>
                        </a:solidFill>
                      </a:endParaRP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000" cap="none" spc="0">
                          <a:solidFill>
                            <a:schemeClr val="tx1"/>
                          </a:solidFill>
                        </a:rPr>
                        <a:t>5</a:t>
                      </a:r>
                      <a:endParaRPr lang="en-IE" sz="2000" cap="none" spc="0">
                        <a:solidFill>
                          <a:schemeClr val="tx1"/>
                        </a:solidFill>
                      </a:endParaRP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77506986"/>
                  </a:ext>
                </a:extLst>
              </a:tr>
              <a:tr h="555233">
                <a:tc>
                  <a:txBody>
                    <a:bodyPr/>
                    <a:lstStyle/>
                    <a:p>
                      <a:r>
                        <a:rPr lang="en-US" sz="2000" cap="none" spc="0">
                          <a:solidFill>
                            <a:schemeClr val="tx1"/>
                          </a:solidFill>
                        </a:rPr>
                        <a:t>3</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US" sz="2000" cap="none" spc="0">
                          <a:solidFill>
                            <a:schemeClr val="tx1"/>
                          </a:solidFill>
                        </a:rPr>
                        <a:t>Methodology</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US" sz="2000" cap="none" spc="0">
                          <a:solidFill>
                            <a:schemeClr val="tx1"/>
                          </a:solidFill>
                        </a:rPr>
                        <a:t>7</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674594774"/>
                  </a:ext>
                </a:extLst>
              </a:tr>
              <a:tr h="2085071">
                <a:tc>
                  <a:txBody>
                    <a:bodyPr/>
                    <a:lstStyle/>
                    <a:p>
                      <a:r>
                        <a:rPr lang="en-US" sz="2000" cap="none" spc="0">
                          <a:solidFill>
                            <a:schemeClr val="tx1"/>
                          </a:solidFill>
                        </a:rPr>
                        <a:t>4</a:t>
                      </a:r>
                      <a:endParaRPr lang="en-IE" sz="2000" cap="none" spc="0">
                        <a:solidFill>
                          <a:schemeClr val="tx1"/>
                        </a:solidFill>
                      </a:endParaRP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000" cap="none" spc="0">
                          <a:solidFill>
                            <a:schemeClr val="tx1"/>
                          </a:solidFill>
                        </a:rPr>
                        <a:t>Results</a:t>
                      </a:r>
                    </a:p>
                    <a:p>
                      <a:pPr marL="285750" indent="-285750">
                        <a:buFont typeface="Wingdings" panose="05000000000000000000" pitchFamily="2" charset="2"/>
                        <a:buChar char="Ø"/>
                      </a:pPr>
                      <a:r>
                        <a:rPr lang="en-IE" sz="2000" cap="none" spc="0">
                          <a:solidFill>
                            <a:schemeClr val="tx1"/>
                          </a:solidFill>
                        </a:rPr>
                        <a:t>EDA with Visualization</a:t>
                      </a:r>
                    </a:p>
                    <a:p>
                      <a:pPr marL="285750" indent="-285750">
                        <a:buFont typeface="Wingdings" panose="05000000000000000000" pitchFamily="2" charset="2"/>
                        <a:buChar char="Ø"/>
                      </a:pPr>
                      <a:r>
                        <a:rPr lang="en-IE" sz="2000" cap="none" spc="0">
                          <a:solidFill>
                            <a:schemeClr val="tx1"/>
                          </a:solidFill>
                        </a:rPr>
                        <a:t>EDA with SQL</a:t>
                      </a:r>
                    </a:p>
                    <a:p>
                      <a:pPr marL="285750" indent="-285750">
                        <a:buFont typeface="Wingdings" panose="05000000000000000000" pitchFamily="2" charset="2"/>
                        <a:buChar char="Ø"/>
                      </a:pPr>
                      <a:r>
                        <a:rPr lang="en-IE" sz="2000" cap="none" spc="0">
                          <a:solidFill>
                            <a:schemeClr val="tx1"/>
                          </a:solidFill>
                        </a:rPr>
                        <a:t>Interactive Maps</a:t>
                      </a:r>
                    </a:p>
                    <a:p>
                      <a:pPr marL="285750" indent="-285750">
                        <a:buFont typeface="Wingdings" panose="05000000000000000000" pitchFamily="2" charset="2"/>
                        <a:buChar char="Ø"/>
                      </a:pPr>
                      <a:r>
                        <a:rPr lang="en-IE" sz="2000" cap="none" spc="0">
                          <a:solidFill>
                            <a:schemeClr val="tx1"/>
                          </a:solidFill>
                        </a:rPr>
                        <a:t>Plotly Dash Dashboard</a:t>
                      </a:r>
                    </a:p>
                    <a:p>
                      <a:pPr marL="285750" indent="-285750">
                        <a:buFont typeface="Wingdings" panose="05000000000000000000" pitchFamily="2" charset="2"/>
                        <a:buChar char="Ø"/>
                      </a:pPr>
                      <a:r>
                        <a:rPr lang="en-IE" sz="2000" cap="none" spc="0">
                          <a:solidFill>
                            <a:schemeClr val="tx1"/>
                          </a:solidFill>
                        </a:rPr>
                        <a:t>Predictive Analytics</a:t>
                      </a: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000" cap="none" spc="0">
                          <a:solidFill>
                            <a:schemeClr val="tx1"/>
                          </a:solidFill>
                        </a:rPr>
                        <a:t>17</a:t>
                      </a:r>
                      <a:endParaRPr lang="en-IE" sz="2000" cap="none" spc="0">
                        <a:solidFill>
                          <a:schemeClr val="tx1"/>
                        </a:solidFill>
                      </a:endParaRPr>
                    </a:p>
                  </a:txBody>
                  <a:tcPr marL="138979" marR="138979" marT="138979" marB="69490">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4090947818"/>
                  </a:ext>
                </a:extLst>
              </a:tr>
              <a:tr h="555233">
                <a:tc>
                  <a:txBody>
                    <a:bodyPr/>
                    <a:lstStyle/>
                    <a:p>
                      <a:r>
                        <a:rPr lang="en-US" sz="2000" cap="none" spc="0">
                          <a:solidFill>
                            <a:schemeClr val="tx1"/>
                          </a:solidFill>
                        </a:rPr>
                        <a:t>5</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mpd="sng">
                      <a:noFill/>
                      <a:prstDash val="solid"/>
                    </a:lnB>
                    <a:noFill/>
                  </a:tcPr>
                </a:tc>
                <a:tc>
                  <a:txBody>
                    <a:bodyPr/>
                    <a:lstStyle/>
                    <a:p>
                      <a:pPr marL="0" indent="0">
                        <a:buFont typeface="Wingdings" panose="05000000000000000000" pitchFamily="2" charset="2"/>
                        <a:buNone/>
                      </a:pPr>
                      <a:r>
                        <a:rPr lang="en-US" sz="2000" cap="none" spc="0">
                          <a:solidFill>
                            <a:schemeClr val="tx1"/>
                          </a:solidFill>
                        </a:rPr>
                        <a:t>Conclusion</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000" cap="none" spc="0">
                          <a:solidFill>
                            <a:schemeClr val="tx1"/>
                          </a:solidFill>
                        </a:rPr>
                        <a:t>46</a:t>
                      </a:r>
                      <a:endParaRPr lang="en-IE" sz="2000" cap="none" spc="0">
                        <a:solidFill>
                          <a:schemeClr val="tx1"/>
                        </a:solidFill>
                      </a:endParaRPr>
                    </a:p>
                  </a:txBody>
                  <a:tcPr marL="138979" marR="138979" marT="138979" marB="69490">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4134185245"/>
                  </a:ext>
                </a:extLst>
              </a:tr>
            </a:tbl>
          </a:graphicData>
        </a:graphic>
      </p:graphicFrame>
    </p:spTree>
    <p:extLst>
      <p:ext uri="{BB962C8B-B14F-4D97-AF65-F5344CB8AC3E}">
        <p14:creationId xmlns:p14="http://schemas.microsoft.com/office/powerpoint/2010/main" val="724038033"/>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Success Rate vs. Orbit type </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buNone/>
            </a:pPr>
            <a:r>
              <a:rPr lang="en-US" sz="1600" b="1" dirty="0"/>
              <a:t>Inference</a:t>
            </a:r>
          </a:p>
          <a:p>
            <a:r>
              <a:rPr lang="en-US" sz="1600" dirty="0"/>
              <a:t>100% Success rate: ES-L1, GEO, HEO and SSO</a:t>
            </a:r>
          </a:p>
          <a:p>
            <a:r>
              <a:rPr lang="en-US" sz="1600" dirty="0"/>
              <a:t>50%-80% Success Rate: GTO, ISS, LEO, MEO, PO</a:t>
            </a:r>
          </a:p>
          <a:p>
            <a:r>
              <a:rPr lang="en-US" sz="1600" dirty="0"/>
              <a:t>0% Success Rate: SO</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20</a:t>
            </a:fld>
            <a:endParaRPr lang="en-US"/>
          </a:p>
        </p:txBody>
      </p:sp>
      <p:pic>
        <p:nvPicPr>
          <p:cNvPr id="6" name="Picture 5">
            <a:extLst>
              <a:ext uri="{FF2B5EF4-FFF2-40B4-BE49-F238E27FC236}">
                <a16:creationId xmlns:a16="http://schemas.microsoft.com/office/drawing/2014/main" id="{44A5677F-7011-46BC-0FD8-FC3DD6BF2AE5}"/>
              </a:ext>
            </a:extLst>
          </p:cNvPr>
          <p:cNvPicPr>
            <a:picLocks noChangeAspect="1"/>
          </p:cNvPicPr>
          <p:nvPr/>
        </p:nvPicPr>
        <p:blipFill>
          <a:blip r:embed="rId2"/>
          <a:stretch>
            <a:fillRect/>
          </a:stretch>
        </p:blipFill>
        <p:spPr>
          <a:xfrm>
            <a:off x="6231694" y="2413000"/>
            <a:ext cx="4017662" cy="3716338"/>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006797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Flight Number vs. Orbit type </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buNone/>
            </a:pPr>
            <a:r>
              <a:rPr lang="en-US" sz="1600" b="1" dirty="0"/>
              <a:t>Inference</a:t>
            </a:r>
          </a:p>
          <a:p>
            <a:r>
              <a:rPr lang="en-US" sz="1600" dirty="0"/>
              <a:t>The Success rate typically increases with the number of flights for each orbit</a:t>
            </a:r>
          </a:p>
          <a:p>
            <a:r>
              <a:rPr lang="en-US" sz="1600" dirty="0"/>
              <a:t>This relationship is highly apparent for the LEO orbit</a:t>
            </a:r>
          </a:p>
          <a:p>
            <a:r>
              <a:rPr lang="en-US" sz="1600" dirty="0"/>
              <a:t>The GTO orbit, however, does not follow this trend</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21</a:t>
            </a:fld>
            <a:endParaRPr lang="en-US"/>
          </a:p>
        </p:txBody>
      </p:sp>
      <p:pic>
        <p:nvPicPr>
          <p:cNvPr id="6" name="Picture 5">
            <a:extLst>
              <a:ext uri="{FF2B5EF4-FFF2-40B4-BE49-F238E27FC236}">
                <a16:creationId xmlns:a16="http://schemas.microsoft.com/office/drawing/2014/main" id="{E0284E2E-2FF8-EA55-4BDC-4FBF3A1CA8A1}"/>
              </a:ext>
            </a:extLst>
          </p:cNvPr>
          <p:cNvPicPr>
            <a:picLocks noChangeAspect="1"/>
          </p:cNvPicPr>
          <p:nvPr/>
        </p:nvPicPr>
        <p:blipFill>
          <a:blip r:embed="rId2"/>
          <a:stretch>
            <a:fillRect/>
          </a:stretch>
        </p:blipFill>
        <p:spPr>
          <a:xfrm>
            <a:off x="5101851" y="2827378"/>
            <a:ext cx="6277349" cy="2887581"/>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59878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Payload vs. Orbit </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buNone/>
            </a:pPr>
            <a:r>
              <a:rPr lang="en-US" sz="1600" b="1" dirty="0"/>
              <a:t>Inference</a:t>
            </a:r>
          </a:p>
          <a:p>
            <a:r>
              <a:rPr lang="en-US" sz="1600" dirty="0"/>
              <a:t>Heavy payloads are better with LEO, ISS and PO orbits</a:t>
            </a:r>
          </a:p>
          <a:p>
            <a:r>
              <a:rPr lang="en-US" sz="1600" dirty="0"/>
              <a:t>The GTO orbit has mixed success with heavier payloads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22</a:t>
            </a:fld>
            <a:endParaRPr lang="en-US"/>
          </a:p>
        </p:txBody>
      </p:sp>
      <p:pic>
        <p:nvPicPr>
          <p:cNvPr id="6" name="Picture 5">
            <a:extLst>
              <a:ext uri="{FF2B5EF4-FFF2-40B4-BE49-F238E27FC236}">
                <a16:creationId xmlns:a16="http://schemas.microsoft.com/office/drawing/2014/main" id="{09E9D57E-5FD2-CCA1-BAF9-77C6386908E4}"/>
              </a:ext>
            </a:extLst>
          </p:cNvPr>
          <p:cNvPicPr>
            <a:picLocks noChangeAspect="1"/>
          </p:cNvPicPr>
          <p:nvPr/>
        </p:nvPicPr>
        <p:blipFill>
          <a:blip r:embed="rId2"/>
          <a:stretch>
            <a:fillRect/>
          </a:stretch>
        </p:blipFill>
        <p:spPr>
          <a:xfrm>
            <a:off x="5101851" y="2835226"/>
            <a:ext cx="6277349" cy="287188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1012370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pPr marL="0" indent="0">
              <a:buNone/>
            </a:pPr>
            <a:r>
              <a:rPr lang="en-US" sz="1600" b="1" dirty="0"/>
              <a:t>Inference</a:t>
            </a:r>
          </a:p>
          <a:p>
            <a:r>
              <a:rPr lang="en-US" sz="1600" dirty="0"/>
              <a:t>The success rate improved from 2013-2017 and 2018-2019</a:t>
            </a:r>
          </a:p>
          <a:p>
            <a:r>
              <a:rPr lang="en-US" sz="1600" dirty="0"/>
              <a:t>The success rate decreased from 2017-2018 and from 2019-2020</a:t>
            </a:r>
          </a:p>
          <a:p>
            <a:r>
              <a:rPr lang="en-US" sz="1600" dirty="0"/>
              <a:t>Overall, the success rate has improved since 2013</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23</a:t>
            </a:fld>
            <a:endParaRPr lang="en-US"/>
          </a:p>
        </p:txBody>
      </p:sp>
      <p:pic>
        <p:nvPicPr>
          <p:cNvPr id="6" name="Picture 5">
            <a:extLst>
              <a:ext uri="{FF2B5EF4-FFF2-40B4-BE49-F238E27FC236}">
                <a16:creationId xmlns:a16="http://schemas.microsoft.com/office/drawing/2014/main" id="{3805A132-DB6A-B9E6-ECDA-16BDAA9918A1}"/>
              </a:ext>
            </a:extLst>
          </p:cNvPr>
          <p:cNvPicPr>
            <a:picLocks noChangeAspect="1"/>
          </p:cNvPicPr>
          <p:nvPr/>
        </p:nvPicPr>
        <p:blipFill>
          <a:blip r:embed="rId2"/>
          <a:stretch>
            <a:fillRect/>
          </a:stretch>
        </p:blipFill>
        <p:spPr>
          <a:xfrm>
            <a:off x="5729487" y="2413000"/>
            <a:ext cx="5022077" cy="3716338"/>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5661753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3" name="Rectangle 12">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451514" y="1800225"/>
            <a:ext cx="3444211" cy="424113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4400" b="1">
                <a:solidFill>
                  <a:srgbClr val="FEFEFE"/>
                </a:solidFill>
                <a:latin typeface="+mj-lt"/>
                <a:ea typeface="+mj-ea"/>
                <a:cs typeface="+mj-cs"/>
              </a:rPr>
              <a:t>All Launch Site Names</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24</a:t>
            </a:fld>
            <a:endParaRPr lang="en-US"/>
          </a:p>
        </p:txBody>
      </p:sp>
      <p:pic>
        <p:nvPicPr>
          <p:cNvPr id="6" name="Picture 5">
            <a:extLst>
              <a:ext uri="{FF2B5EF4-FFF2-40B4-BE49-F238E27FC236}">
                <a16:creationId xmlns:a16="http://schemas.microsoft.com/office/drawing/2014/main" id="{561E33B3-0019-3A30-03CC-7EFF2D64C0D9}"/>
              </a:ext>
            </a:extLst>
          </p:cNvPr>
          <p:cNvPicPr>
            <a:picLocks noChangeAspect="1"/>
          </p:cNvPicPr>
          <p:nvPr/>
        </p:nvPicPr>
        <p:blipFill>
          <a:blip r:embed="rId3"/>
          <a:stretch>
            <a:fillRect/>
          </a:stretch>
        </p:blipFill>
        <p:spPr>
          <a:xfrm>
            <a:off x="5280472" y="1430655"/>
            <a:ext cx="6268062" cy="382351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727850971"/>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3" name="Rectangle 12">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451514" y="1800225"/>
            <a:ext cx="3444211" cy="424113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4400" b="1" dirty="0">
                <a:solidFill>
                  <a:srgbClr val="FEFEFE"/>
                </a:solidFill>
                <a:latin typeface="+mj-lt"/>
                <a:ea typeface="+mj-ea"/>
                <a:cs typeface="+mj-cs"/>
              </a:rPr>
              <a:t>Launch Site Names that Begin with 'CCA'</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25</a:t>
            </a:fld>
            <a:endParaRPr lang="en-US"/>
          </a:p>
        </p:txBody>
      </p:sp>
      <p:pic>
        <p:nvPicPr>
          <p:cNvPr id="6" name="Picture 5">
            <a:extLst>
              <a:ext uri="{FF2B5EF4-FFF2-40B4-BE49-F238E27FC236}">
                <a16:creationId xmlns:a16="http://schemas.microsoft.com/office/drawing/2014/main" id="{5BF222B7-3B5B-AFA2-C042-66A384303145}"/>
              </a:ext>
            </a:extLst>
          </p:cNvPr>
          <p:cNvPicPr>
            <a:picLocks noChangeAspect="1"/>
          </p:cNvPicPr>
          <p:nvPr/>
        </p:nvPicPr>
        <p:blipFill>
          <a:blip r:embed="rId3"/>
          <a:stretch>
            <a:fillRect/>
          </a:stretch>
        </p:blipFill>
        <p:spPr>
          <a:xfrm>
            <a:off x="5280472" y="1556016"/>
            <a:ext cx="6268062" cy="3572794"/>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79473865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3" name="Rectangle 12">
            <a:extLst>
              <a:ext uri="{FF2B5EF4-FFF2-40B4-BE49-F238E27FC236}">
                <a16:creationId xmlns:a16="http://schemas.microsoft.com/office/drawing/2014/main" id="{9D336D4B-F9C3-4167-9191-8DA896C803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069BF0B4-2BF1-40F2-8D8E-9CFCED97D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451513" y="5176569"/>
            <a:ext cx="4589009" cy="970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2400" b="1">
                <a:solidFill>
                  <a:srgbClr val="FEFEFE"/>
                </a:solidFill>
                <a:latin typeface="+mj-lt"/>
                <a:ea typeface="+mj-ea"/>
                <a:cs typeface="+mj-cs"/>
              </a:rPr>
              <a:t>Total Payload Mass</a:t>
            </a:r>
          </a:p>
        </p:txBody>
      </p:sp>
      <p:pic>
        <p:nvPicPr>
          <p:cNvPr id="6" name="Picture 5">
            <a:extLst>
              <a:ext uri="{FF2B5EF4-FFF2-40B4-BE49-F238E27FC236}">
                <a16:creationId xmlns:a16="http://schemas.microsoft.com/office/drawing/2014/main" id="{7EC8FF71-F754-DB6E-E9B3-23063FCC0A03}"/>
              </a:ext>
            </a:extLst>
          </p:cNvPr>
          <p:cNvPicPr>
            <a:picLocks noChangeAspect="1"/>
          </p:cNvPicPr>
          <p:nvPr/>
        </p:nvPicPr>
        <p:blipFill>
          <a:blip r:embed="rId2"/>
          <a:stretch>
            <a:fillRect/>
          </a:stretch>
        </p:blipFill>
        <p:spPr>
          <a:xfrm>
            <a:off x="514351" y="916959"/>
            <a:ext cx="11163299" cy="3125723"/>
          </a:xfrm>
          <a:prstGeom prst="roundRect">
            <a:avLst>
              <a:gd name="adj" fmla="val 3876"/>
            </a:avLst>
          </a:prstGeom>
          <a:ln>
            <a:solidFill>
              <a:schemeClr val="accent1"/>
            </a:solidFill>
          </a:ln>
          <a:effec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44886" y="5176569"/>
            <a:ext cx="6028400" cy="970450"/>
          </a:xfrm>
          <a:prstGeom prst="rect">
            <a:avLst/>
          </a:prstGeom>
        </p:spPr>
        <p:txBody>
          <a:bodyPr vert="horz" lIns="91440" tIns="45720" rIns="91440" bIns="45720" rtlCol="0" anchor="ctr">
            <a:normAutofit/>
          </a:bodyPr>
          <a:lstStyle/>
          <a:p>
            <a:pPr marL="0" indent="0">
              <a:buNone/>
            </a:pPr>
            <a:r>
              <a:rPr lang="en-US" sz="1600" b="1" dirty="0">
                <a:solidFill>
                  <a:srgbClr val="FEFEFE"/>
                </a:solidFill>
              </a:rPr>
              <a:t>Total Payload Mass</a:t>
            </a:r>
          </a:p>
          <a:p>
            <a:pPr marL="0" indent="0"/>
            <a:r>
              <a:rPr lang="en-US" sz="1600" dirty="0">
                <a:solidFill>
                  <a:srgbClr val="FEFEFE"/>
                </a:solidFill>
              </a:rPr>
              <a:t>	45,596 Kg in total carried by boosters launched by NASA (CRS)</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6079177"/>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26</a:t>
            </a:fld>
            <a:endParaRPr lang="en-US"/>
          </a:p>
        </p:txBody>
      </p:sp>
    </p:spTree>
    <p:extLst>
      <p:ext uri="{BB962C8B-B14F-4D97-AF65-F5344CB8AC3E}">
        <p14:creationId xmlns:p14="http://schemas.microsoft.com/office/powerpoint/2010/main" val="4010014743"/>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3" name="Rectangle 12">
            <a:extLst>
              <a:ext uri="{FF2B5EF4-FFF2-40B4-BE49-F238E27FC236}">
                <a16:creationId xmlns:a16="http://schemas.microsoft.com/office/drawing/2014/main" id="{9D336D4B-F9C3-4167-9191-8DA896C803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069BF0B4-2BF1-40F2-8D8E-9CFCED97D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451513" y="5176569"/>
            <a:ext cx="4589009" cy="970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2400" b="1" dirty="0">
                <a:solidFill>
                  <a:srgbClr val="FEFEFE"/>
                </a:solidFill>
                <a:latin typeface="+mj-lt"/>
                <a:ea typeface="+mj-ea"/>
                <a:cs typeface="+mj-cs"/>
              </a:rPr>
              <a:t>Average Payload Mass by F9 v1.1</a:t>
            </a:r>
          </a:p>
        </p:txBody>
      </p:sp>
      <p:pic>
        <p:nvPicPr>
          <p:cNvPr id="6" name="Picture 5">
            <a:extLst>
              <a:ext uri="{FF2B5EF4-FFF2-40B4-BE49-F238E27FC236}">
                <a16:creationId xmlns:a16="http://schemas.microsoft.com/office/drawing/2014/main" id="{8FEA1217-D269-A429-361D-F4C39FDC187B}"/>
              </a:ext>
            </a:extLst>
          </p:cNvPr>
          <p:cNvPicPr>
            <a:picLocks noChangeAspect="1"/>
          </p:cNvPicPr>
          <p:nvPr/>
        </p:nvPicPr>
        <p:blipFill>
          <a:blip r:embed="rId2"/>
          <a:stretch>
            <a:fillRect/>
          </a:stretch>
        </p:blipFill>
        <p:spPr>
          <a:xfrm>
            <a:off x="514351" y="1014637"/>
            <a:ext cx="11163299" cy="2930367"/>
          </a:xfrm>
          <a:prstGeom prst="roundRect">
            <a:avLst>
              <a:gd name="adj" fmla="val 3876"/>
            </a:avLst>
          </a:prstGeom>
          <a:ln>
            <a:solidFill>
              <a:schemeClr val="accent1"/>
            </a:solidFill>
          </a:ln>
          <a:effec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44886" y="5176569"/>
            <a:ext cx="6028400" cy="970450"/>
          </a:xfrm>
          <a:prstGeom prst="rect">
            <a:avLst/>
          </a:prstGeom>
        </p:spPr>
        <p:txBody>
          <a:bodyPr vert="horz" lIns="91440" tIns="45720" rIns="91440" bIns="45720" rtlCol="0" anchor="ctr">
            <a:normAutofit/>
          </a:bodyPr>
          <a:lstStyle/>
          <a:p>
            <a:pPr marL="0" indent="0">
              <a:buNone/>
            </a:pPr>
            <a:r>
              <a:rPr lang="en-US" sz="1600" b="1" dirty="0">
                <a:solidFill>
                  <a:srgbClr val="FEFEFE"/>
                </a:solidFill>
              </a:rPr>
              <a:t>Average Payload Mass </a:t>
            </a:r>
          </a:p>
          <a:p>
            <a:pPr marL="0" indent="0"/>
            <a:r>
              <a:rPr lang="en-US" sz="1600" dirty="0">
                <a:solidFill>
                  <a:srgbClr val="FEFEFE"/>
                </a:solidFill>
              </a:rPr>
              <a:t>	2,928 Kg carried by booster Version F9 v1.1</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6079177"/>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27</a:t>
            </a:fld>
            <a:endParaRPr lang="en-US"/>
          </a:p>
        </p:txBody>
      </p:sp>
    </p:spTree>
    <p:extLst>
      <p:ext uri="{BB962C8B-B14F-4D97-AF65-F5344CB8AC3E}">
        <p14:creationId xmlns:p14="http://schemas.microsoft.com/office/powerpoint/2010/main" val="2735560525"/>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3" name="Rectangle 12">
            <a:extLst>
              <a:ext uri="{FF2B5EF4-FFF2-40B4-BE49-F238E27FC236}">
                <a16:creationId xmlns:a16="http://schemas.microsoft.com/office/drawing/2014/main" id="{F611655D-86DD-44E5-9999-B2135809D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11443580-A880-4C5F-9EB1-FC254EC65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451514" y="5151992"/>
            <a:ext cx="10930487" cy="673446"/>
          </a:xfrm>
          <a:prstGeom prst="rect">
            <a:avLst/>
          </a:prstGeom>
          <a:effectLst/>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3200" b="1">
                <a:solidFill>
                  <a:srgbClr val="FFFFFF"/>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1514" y="5825437"/>
            <a:ext cx="10930487" cy="469185"/>
          </a:xfrm>
          <a:prstGeom prst="rect">
            <a:avLst/>
          </a:prstGeom>
        </p:spPr>
        <p:txBody>
          <a:bodyPr vert="horz" lIns="91440" tIns="45720" rIns="91440" bIns="45720" rtlCol="0" anchor="t">
            <a:normAutofit/>
          </a:bodyPr>
          <a:lstStyle/>
          <a:p>
            <a:pPr marL="0" indent="0">
              <a:buNone/>
            </a:pPr>
            <a:r>
              <a:rPr lang="en-US" kern="1200">
                <a:solidFill>
                  <a:srgbClr val="FFFFFF"/>
                </a:solidFill>
                <a:latin typeface="+mn-lt"/>
                <a:ea typeface="+mn-ea"/>
                <a:cs typeface="+mn-cs"/>
              </a:rPr>
              <a:t>The first successful landing in Ground Pad happened on 12/22/2015</a:t>
            </a:r>
          </a:p>
        </p:txBody>
      </p:sp>
      <p:pic>
        <p:nvPicPr>
          <p:cNvPr id="6" name="Picture 5">
            <a:extLst>
              <a:ext uri="{FF2B5EF4-FFF2-40B4-BE49-F238E27FC236}">
                <a16:creationId xmlns:a16="http://schemas.microsoft.com/office/drawing/2014/main" id="{8A1BDFFC-3A6D-04A3-52F5-8A521D880642}"/>
              </a:ext>
            </a:extLst>
          </p:cNvPr>
          <p:cNvPicPr>
            <a:picLocks noChangeAspect="1"/>
          </p:cNvPicPr>
          <p:nvPr/>
        </p:nvPicPr>
        <p:blipFill>
          <a:blip r:embed="rId3"/>
          <a:stretch>
            <a:fillRect/>
          </a:stretch>
        </p:blipFill>
        <p:spPr>
          <a:xfrm>
            <a:off x="451514" y="1017445"/>
            <a:ext cx="11288972" cy="2935131"/>
          </a:xfrm>
          <a:prstGeom prst="roundRect">
            <a:avLst>
              <a:gd name="adj" fmla="val 3876"/>
            </a:avLst>
          </a:prstGeom>
          <a:ln>
            <a:solidFill>
              <a:schemeClr val="accent1"/>
            </a:solidFill>
          </a:ln>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6096419"/>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28</a:t>
            </a:fld>
            <a:endParaRPr lang="en-US"/>
          </a:p>
        </p:txBody>
      </p:sp>
    </p:spTree>
    <p:extLst>
      <p:ext uri="{BB962C8B-B14F-4D97-AF65-F5344CB8AC3E}">
        <p14:creationId xmlns:p14="http://schemas.microsoft.com/office/powerpoint/2010/main" val="1434679925"/>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5" name="Rectangle 14">
            <a:extLst>
              <a:ext uri="{FF2B5EF4-FFF2-40B4-BE49-F238E27FC236}">
                <a16:creationId xmlns:a16="http://schemas.microsoft.com/office/drawing/2014/main" id="{9D336D4B-F9C3-4167-9191-8DA896C803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069BF0B4-2BF1-40F2-8D8E-9CFCED97D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451513" y="5176569"/>
            <a:ext cx="4589009" cy="970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2000" b="1">
                <a:solidFill>
                  <a:srgbClr val="FEFEFE"/>
                </a:solidFill>
                <a:latin typeface="+mj-lt"/>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E2184921-C410-9CF3-C89B-818147E1E813}"/>
              </a:ext>
            </a:extLst>
          </p:cNvPr>
          <p:cNvPicPr>
            <a:picLocks noChangeAspect="1"/>
          </p:cNvPicPr>
          <p:nvPr/>
        </p:nvPicPr>
        <p:blipFill>
          <a:blip r:embed="rId2"/>
          <a:stretch>
            <a:fillRect/>
          </a:stretch>
        </p:blipFill>
        <p:spPr>
          <a:xfrm>
            <a:off x="514351" y="875097"/>
            <a:ext cx="11163299" cy="3209448"/>
          </a:xfrm>
          <a:prstGeom prst="roundRect">
            <a:avLst>
              <a:gd name="adj" fmla="val 3876"/>
            </a:avLst>
          </a:prstGeom>
          <a:ln>
            <a:solidFill>
              <a:schemeClr val="accent1"/>
            </a:solidFill>
          </a:ln>
          <a:effec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44886" y="5176569"/>
            <a:ext cx="5333445" cy="1550802"/>
          </a:xfrm>
          <a:prstGeom prst="rect">
            <a:avLst/>
          </a:prstGeom>
        </p:spPr>
        <p:txBody>
          <a:bodyPr vert="horz" lIns="91440" tIns="45720" rIns="91440" bIns="45720" rtlCol="0" anchor="ctr">
            <a:normAutofit/>
          </a:bodyPr>
          <a:lstStyle/>
          <a:p>
            <a:pPr marL="0" indent="0">
              <a:lnSpc>
                <a:spcPct val="90000"/>
              </a:lnSpc>
              <a:buNone/>
            </a:pPr>
            <a:r>
              <a:rPr lang="en-US" sz="1100" dirty="0">
                <a:solidFill>
                  <a:srgbClr val="FEFEFE"/>
                </a:solidFill>
              </a:rPr>
              <a:t>	The boosters which have successfully landed on drone ship and had payload mass greater than 4000 but less than 6000</a:t>
            </a:r>
          </a:p>
          <a:p>
            <a:pPr>
              <a:lnSpc>
                <a:spcPct val="90000"/>
              </a:lnSpc>
            </a:pPr>
            <a:r>
              <a:rPr lang="en-US" sz="1100" dirty="0">
                <a:solidFill>
                  <a:srgbClr val="FEFEFE"/>
                </a:solidFill>
              </a:rPr>
              <a:t>JSCAT-14</a:t>
            </a:r>
          </a:p>
          <a:p>
            <a:pPr>
              <a:lnSpc>
                <a:spcPct val="90000"/>
              </a:lnSpc>
            </a:pPr>
            <a:r>
              <a:rPr lang="en-US" sz="1100" dirty="0">
                <a:solidFill>
                  <a:srgbClr val="FEFEFE"/>
                </a:solidFill>
              </a:rPr>
              <a:t>JSCAT-16</a:t>
            </a:r>
          </a:p>
          <a:p>
            <a:pPr>
              <a:lnSpc>
                <a:spcPct val="90000"/>
              </a:lnSpc>
            </a:pPr>
            <a:r>
              <a:rPr lang="en-US" sz="1100" dirty="0">
                <a:solidFill>
                  <a:srgbClr val="FEFEFE"/>
                </a:solidFill>
              </a:rPr>
              <a:t>SES-10</a:t>
            </a:r>
          </a:p>
          <a:p>
            <a:pPr>
              <a:lnSpc>
                <a:spcPct val="90000"/>
              </a:lnSpc>
            </a:pPr>
            <a:r>
              <a:rPr lang="en-US" sz="1100" dirty="0">
                <a:solidFill>
                  <a:srgbClr val="FEFEFE"/>
                </a:solidFill>
              </a:rPr>
              <a:t>SES-11/EchoStar 105</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6079177"/>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29</a:t>
            </a:fld>
            <a:endParaRPr lang="en-US"/>
          </a:p>
        </p:txBody>
      </p:sp>
    </p:spTree>
    <p:extLst>
      <p:ext uri="{BB962C8B-B14F-4D97-AF65-F5344CB8AC3E}">
        <p14:creationId xmlns:p14="http://schemas.microsoft.com/office/powerpoint/2010/main" val="63939953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26" name="Rectangle 25">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432825" y="1303113"/>
            <a:ext cx="3372079" cy="4251775"/>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Executive Summary</a:t>
            </a:r>
          </a:p>
        </p:txBody>
      </p:sp>
      <p:sp useBgFill="1">
        <p:nvSpPr>
          <p:cNvPr id="28" name="Freeform: Shape 27">
            <a:extLst>
              <a:ext uri="{FF2B5EF4-FFF2-40B4-BE49-F238E27FC236}">
                <a16:creationId xmlns:a16="http://schemas.microsoft.com/office/drawing/2014/main" id="{68F2977E-E0AE-4EB4-A059-59E908EB8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66761" y="-666761"/>
            <a:ext cx="6858002" cy="8191524"/>
          </a:xfrm>
          <a:custGeom>
            <a:avLst/>
            <a:gdLst>
              <a:gd name="connsiteX0" fmla="*/ 6858002 w 6858002"/>
              <a:gd name="connsiteY0" fmla="*/ 6080676 h 8191524"/>
              <a:gd name="connsiteX1" fmla="*/ 3829244 w 6858002"/>
              <a:gd name="connsiteY1" fmla="*/ 8068294 h 8191524"/>
              <a:gd name="connsiteX2" fmla="*/ 3827371 w 6858002"/>
              <a:gd name="connsiteY2" fmla="*/ 8069839 h 8191524"/>
              <a:gd name="connsiteX3" fmla="*/ 3824585 w 6858002"/>
              <a:gd name="connsiteY3" fmla="*/ 8071350 h 8191524"/>
              <a:gd name="connsiteX4" fmla="*/ 3798695 w 6858002"/>
              <a:gd name="connsiteY4" fmla="*/ 8088342 h 8191524"/>
              <a:gd name="connsiteX5" fmla="*/ 3785013 w 6858002"/>
              <a:gd name="connsiteY5" fmla="*/ 8092830 h 8191524"/>
              <a:gd name="connsiteX6" fmla="*/ 3706341 w 6858002"/>
              <a:gd name="connsiteY6" fmla="*/ 8135531 h 8191524"/>
              <a:gd name="connsiteX7" fmla="*/ 3429000 w 6858002"/>
              <a:gd name="connsiteY7" fmla="*/ 8191524 h 8191524"/>
              <a:gd name="connsiteX8" fmla="*/ 3151660 w 6858002"/>
              <a:gd name="connsiteY8" fmla="*/ 8135531 h 8191524"/>
              <a:gd name="connsiteX9" fmla="*/ 3072998 w 6858002"/>
              <a:gd name="connsiteY9" fmla="*/ 8092835 h 8191524"/>
              <a:gd name="connsiteX10" fmla="*/ 3059300 w 6858002"/>
              <a:gd name="connsiteY10" fmla="*/ 8088342 h 8191524"/>
              <a:gd name="connsiteX11" fmla="*/ 3033385 w 6858002"/>
              <a:gd name="connsiteY11" fmla="*/ 8071334 h 8191524"/>
              <a:gd name="connsiteX12" fmla="*/ 3030629 w 6858002"/>
              <a:gd name="connsiteY12" fmla="*/ 8069839 h 8191524"/>
              <a:gd name="connsiteX13" fmla="*/ 3028777 w 6858002"/>
              <a:gd name="connsiteY13" fmla="*/ 8068310 h 8191524"/>
              <a:gd name="connsiteX14" fmla="*/ 2 w 6858002"/>
              <a:gd name="connsiteY14" fmla="*/ 6080676 h 8191524"/>
              <a:gd name="connsiteX15" fmla="*/ 6858002 w 6858002"/>
              <a:gd name="connsiteY15" fmla="*/ 0 h 8191524"/>
              <a:gd name="connsiteX16" fmla="*/ 6858002 w 6858002"/>
              <a:gd name="connsiteY16" fmla="*/ 2634972 h 8191524"/>
              <a:gd name="connsiteX17" fmla="*/ 6858002 w 6858002"/>
              <a:gd name="connsiteY17" fmla="*/ 2984308 h 8191524"/>
              <a:gd name="connsiteX18" fmla="*/ 6858002 w 6858002"/>
              <a:gd name="connsiteY18" fmla="*/ 3291840 h 8191524"/>
              <a:gd name="connsiteX19" fmla="*/ 6858002 w 6858002"/>
              <a:gd name="connsiteY19" fmla="*/ 6080675 h 8191524"/>
              <a:gd name="connsiteX20" fmla="*/ 2 w 6858002"/>
              <a:gd name="connsiteY20" fmla="*/ 6080675 h 8191524"/>
              <a:gd name="connsiteX21" fmla="*/ 2 w 6858002"/>
              <a:gd name="connsiteY21" fmla="*/ 3291840 h 8191524"/>
              <a:gd name="connsiteX22" fmla="*/ 0 w 6858002"/>
              <a:gd name="connsiteY22" fmla="*/ 3291840 h 8191524"/>
              <a:gd name="connsiteX23" fmla="*/ 0 w 6858002"/>
              <a:gd name="connsiteY23" fmla="*/ 0 h 8191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858002" h="8191524">
                <a:moveTo>
                  <a:pt x="6858002" y="6080676"/>
                </a:moveTo>
                <a:lnTo>
                  <a:pt x="3829244" y="8068294"/>
                </a:lnTo>
                <a:lnTo>
                  <a:pt x="3827371" y="8069839"/>
                </a:lnTo>
                <a:lnTo>
                  <a:pt x="3824585" y="8071350"/>
                </a:lnTo>
                <a:lnTo>
                  <a:pt x="3798695" y="8088342"/>
                </a:lnTo>
                <a:lnTo>
                  <a:pt x="3785013" y="8092830"/>
                </a:lnTo>
                <a:lnTo>
                  <a:pt x="3706341" y="8135531"/>
                </a:lnTo>
                <a:cubicBezTo>
                  <a:pt x="3621098" y="8171586"/>
                  <a:pt x="3527377" y="8191524"/>
                  <a:pt x="3429000" y="8191524"/>
                </a:cubicBezTo>
                <a:cubicBezTo>
                  <a:pt x="3330623" y="8191524"/>
                  <a:pt x="3236903" y="8171586"/>
                  <a:pt x="3151660" y="8135531"/>
                </a:cubicBezTo>
                <a:lnTo>
                  <a:pt x="3072998" y="8092835"/>
                </a:lnTo>
                <a:lnTo>
                  <a:pt x="3059300" y="8088342"/>
                </a:lnTo>
                <a:lnTo>
                  <a:pt x="3033385" y="8071334"/>
                </a:lnTo>
                <a:lnTo>
                  <a:pt x="3030629" y="8069839"/>
                </a:lnTo>
                <a:lnTo>
                  <a:pt x="3028777" y="8068310"/>
                </a:lnTo>
                <a:lnTo>
                  <a:pt x="2" y="6080676"/>
                </a:lnTo>
                <a:close/>
                <a:moveTo>
                  <a:pt x="6858002" y="0"/>
                </a:moveTo>
                <a:lnTo>
                  <a:pt x="6858002" y="2634972"/>
                </a:lnTo>
                <a:lnTo>
                  <a:pt x="6858002" y="2984308"/>
                </a:lnTo>
                <a:lnTo>
                  <a:pt x="6858002" y="3291840"/>
                </a:lnTo>
                <a:lnTo>
                  <a:pt x="6858002" y="6080675"/>
                </a:lnTo>
                <a:lnTo>
                  <a:pt x="2" y="6080675"/>
                </a:lnTo>
                <a:lnTo>
                  <a:pt x="2" y="3291840"/>
                </a:lnTo>
                <a:lnTo>
                  <a:pt x="0" y="3291840"/>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51514" y="978993"/>
            <a:ext cx="5830952" cy="4900014"/>
          </a:xfrm>
          <a:prstGeom prst="rect">
            <a:avLst/>
          </a:prstGeom>
          <a:effectLst/>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spcBef>
                <a:spcPct val="20000"/>
              </a:spcBef>
              <a:spcAft>
                <a:spcPts val="600"/>
              </a:spcAft>
              <a:buClr>
                <a:schemeClr val="accent1"/>
              </a:buClr>
              <a:buNone/>
            </a:pPr>
            <a:r>
              <a:rPr lang="en-US" sz="1600" b="1" dirty="0">
                <a:solidFill>
                  <a:schemeClr val="tx1"/>
                </a:solidFill>
                <a:latin typeface="+mn-lt"/>
              </a:rPr>
              <a:t>Summary of methodologies</a:t>
            </a:r>
          </a:p>
          <a:p>
            <a:pPr marL="0" indent="0" defTabSz="457200">
              <a:spcBef>
                <a:spcPct val="20000"/>
              </a:spcBef>
              <a:spcAft>
                <a:spcPts val="600"/>
              </a:spcAft>
              <a:buClr>
                <a:schemeClr val="accent1"/>
              </a:buClr>
              <a:buFont typeface="Wingdings 2" charset="2"/>
              <a:buChar char=""/>
            </a:pPr>
            <a:r>
              <a:rPr lang="en-US" sz="1600" dirty="0">
                <a:solidFill>
                  <a:schemeClr val="tx1"/>
                </a:solidFill>
                <a:latin typeface="+mn-lt"/>
              </a:rPr>
              <a:t>	The objective of the research is to identify the factors for a successful rocket landing. To make this determination, the following methodologies were used:</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Data gathering using SpaceX REST API and web scraping techniques</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Data Wrangling to create success/fail outcome variable</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Exploratory data analysis </a:t>
            </a:r>
          </a:p>
          <a:p>
            <a:pPr lvl="1" defTabSz="457200">
              <a:spcBef>
                <a:spcPct val="20000"/>
              </a:spcBef>
              <a:spcAft>
                <a:spcPts val="600"/>
              </a:spcAft>
              <a:buClr>
                <a:schemeClr val="accent1"/>
              </a:buClr>
              <a:buFont typeface="Wingdings 2" charset="2"/>
              <a:buChar char=""/>
            </a:pPr>
            <a:r>
              <a:rPr lang="en-US" sz="1600" dirty="0">
                <a:solidFill>
                  <a:schemeClr val="tx1"/>
                </a:solidFill>
                <a:latin typeface="+mn-lt"/>
              </a:rPr>
              <a:t>Using visualization for payload, launch site, flight number and yearly trend</a:t>
            </a:r>
          </a:p>
          <a:p>
            <a:pPr lvl="1" defTabSz="457200">
              <a:spcBef>
                <a:spcPct val="20000"/>
              </a:spcBef>
              <a:spcAft>
                <a:spcPts val="600"/>
              </a:spcAft>
              <a:buClr>
                <a:schemeClr val="accent1"/>
              </a:buClr>
              <a:buFont typeface="Wingdings 2" charset="2"/>
              <a:buChar char=""/>
            </a:pPr>
            <a:r>
              <a:rPr lang="en-US" sz="1600" dirty="0">
                <a:solidFill>
                  <a:schemeClr val="tx1"/>
                </a:solidFill>
                <a:latin typeface="+mn-lt"/>
              </a:rPr>
              <a:t>Using SQL total payload, payload range and outcomes</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Data visualization of launch site success rates and proximity to geographical markers</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Data visualization of the launch sites with the most success and successful payload ranges</a:t>
            </a:r>
          </a:p>
          <a:p>
            <a:pPr defTabSz="457200">
              <a:spcBef>
                <a:spcPct val="20000"/>
              </a:spcBef>
              <a:spcAft>
                <a:spcPts val="600"/>
              </a:spcAft>
              <a:buClr>
                <a:schemeClr val="accent1"/>
              </a:buClr>
              <a:buFont typeface="Wingdings 2" charset="2"/>
              <a:buChar char=""/>
            </a:pPr>
            <a:r>
              <a:rPr lang="en-US" sz="1600" dirty="0">
                <a:solidFill>
                  <a:schemeClr val="tx1"/>
                </a:solidFill>
                <a:latin typeface="+mn-lt"/>
              </a:rPr>
              <a:t>Modeling data to predict landing outcomes using logistic regression, support vector machine(SVM), decision tree and K-nearest neighbor (KNN)</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defTabSz="457200">
              <a:spcAft>
                <a:spcPts val="600"/>
              </a:spcAft>
            </a:pPr>
            <a:fld id="{5075537C-CA84-1446-933C-8E9D027F9201}" type="slidenum">
              <a:rPr lang="en-US" kern="1200">
                <a:solidFill>
                  <a:srgbClr val="FFFFFF"/>
                </a:solidFill>
                <a:latin typeface="+mn-lt"/>
                <a:ea typeface="+mn-ea"/>
                <a:cs typeface="+mn-cs"/>
              </a:rPr>
              <a:pPr defTabSz="457200">
                <a:spcAft>
                  <a:spcPts val="600"/>
                </a:spcAft>
              </a:pPr>
              <a:t>3</a:t>
            </a:fld>
            <a:endParaRPr lang="en-US" kern="1200">
              <a:solidFill>
                <a:srgbClr val="FFFFFF"/>
              </a:solidFill>
              <a:latin typeface="+mn-lt"/>
              <a:ea typeface="+mn-ea"/>
              <a:cs typeface="+mn-cs"/>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3100" b="1">
                <a:solidFill>
                  <a:srgbClr val="FEFEFE"/>
                </a:solidFill>
                <a:latin typeface="+mj-lt"/>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713" y="2413000"/>
            <a:ext cx="3835583" cy="3632200"/>
          </a:xfrm>
          <a:prstGeom prst="rect">
            <a:avLst/>
          </a:prstGeom>
        </p:spPr>
        <p:txBody>
          <a:bodyPr vert="horz" lIns="91440" tIns="45720" rIns="91440" bIns="45720" rtlCol="0" anchor="ctr">
            <a:normAutofit/>
          </a:bodyPr>
          <a:lstStyle/>
          <a:p>
            <a:r>
              <a:rPr lang="en-US" sz="1600" dirty="0"/>
              <a:t>99 of the Mission outcomes were successful</a:t>
            </a:r>
          </a:p>
          <a:p>
            <a:r>
              <a:rPr lang="en-US" sz="1600" dirty="0"/>
              <a:t>1 of the Mission outcomes resulted in failure</a:t>
            </a:r>
          </a:p>
          <a:p>
            <a:r>
              <a:rPr lang="en-US" sz="1600" dirty="0"/>
              <a:t>1 of the Mission is a success but the status of the payload is unclear</a:t>
            </a:r>
          </a:p>
          <a:p>
            <a:pPr marL="0" indent="0"/>
            <a:endParaRPr lang="en-US" sz="16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30</a:t>
            </a:fld>
            <a:endParaRPr lang="en-US"/>
          </a:p>
        </p:txBody>
      </p:sp>
      <p:pic>
        <p:nvPicPr>
          <p:cNvPr id="6" name="Picture 5">
            <a:extLst>
              <a:ext uri="{FF2B5EF4-FFF2-40B4-BE49-F238E27FC236}">
                <a16:creationId xmlns:a16="http://schemas.microsoft.com/office/drawing/2014/main" id="{10DF91B4-5808-AEAA-D06F-B3CC356A4B85}"/>
              </a:ext>
            </a:extLst>
          </p:cNvPr>
          <p:cNvPicPr>
            <a:picLocks noChangeAspect="1"/>
          </p:cNvPicPr>
          <p:nvPr/>
        </p:nvPicPr>
        <p:blipFill>
          <a:blip r:embed="rId2"/>
          <a:stretch>
            <a:fillRect/>
          </a:stretch>
        </p:blipFill>
        <p:spPr>
          <a:xfrm>
            <a:off x="5231344" y="2413000"/>
            <a:ext cx="6018362" cy="3716338"/>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10002" y="639097"/>
            <a:ext cx="4961534" cy="378110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5400" b="1">
                <a:solidFill>
                  <a:srgbClr val="FEFEFE"/>
                </a:solidFill>
                <a:latin typeface="+mj-lt"/>
                <a:ea typeface="+mj-ea"/>
                <a:cs typeface="+mj-cs"/>
              </a:rPr>
              <a:t>Boosters Carried Maximum Payload</a:t>
            </a:r>
          </a:p>
        </p:txBody>
      </p:sp>
      <p:pic>
        <p:nvPicPr>
          <p:cNvPr id="6" name="Picture 5">
            <a:extLst>
              <a:ext uri="{FF2B5EF4-FFF2-40B4-BE49-F238E27FC236}">
                <a16:creationId xmlns:a16="http://schemas.microsoft.com/office/drawing/2014/main" id="{4F15016E-A5D0-802D-517E-C4BEABDED598}"/>
              </a:ext>
            </a:extLst>
          </p:cNvPr>
          <p:cNvPicPr>
            <a:picLocks noChangeAspect="1"/>
          </p:cNvPicPr>
          <p:nvPr/>
        </p:nvPicPr>
        <p:blipFill rotWithShape="1">
          <a:blip r:embed="rId2"/>
          <a:srcRect r="27615" b="1"/>
          <a:stretch/>
        </p:blipFill>
        <p:spPr>
          <a:xfrm>
            <a:off x="6100916" y="10"/>
            <a:ext cx="6091084" cy="685799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31</a:t>
            </a:fld>
            <a:endParaRPr lang="en-US"/>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55738" y="5373688"/>
            <a:ext cx="10736262" cy="1277937"/>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05FB9486-7A3E-4130-5EDF-CE5D498CF79B}"/>
              </a:ext>
            </a:extLst>
          </p:cNvPr>
          <p:cNvPicPr>
            <a:picLocks noChangeAspect="1"/>
          </p:cNvPicPr>
          <p:nvPr/>
        </p:nvPicPr>
        <p:blipFill>
          <a:blip r:embed="rId3"/>
          <a:stretch>
            <a:fillRect/>
          </a:stretch>
        </p:blipFill>
        <p:spPr>
          <a:xfrm>
            <a:off x="912398" y="1432760"/>
            <a:ext cx="10445179" cy="348758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810002" y="639097"/>
            <a:ext cx="4961534" cy="378110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5000" b="1">
                <a:solidFill>
                  <a:srgbClr val="FEFEFE"/>
                </a:solidFill>
                <a:latin typeface="+mj-lt"/>
                <a:ea typeface="+mj-ea"/>
                <a:cs typeface="+mj-cs"/>
              </a:rPr>
              <a:t>Rank Landing Outcomes Between 2010-06-04 and 2017-03-20</a:t>
            </a:r>
          </a:p>
        </p:txBody>
      </p:sp>
      <p:pic>
        <p:nvPicPr>
          <p:cNvPr id="6" name="Picture 5">
            <a:extLst>
              <a:ext uri="{FF2B5EF4-FFF2-40B4-BE49-F238E27FC236}">
                <a16:creationId xmlns:a16="http://schemas.microsoft.com/office/drawing/2014/main" id="{D7DA7A2F-C9A9-7272-320C-5771C154B776}"/>
              </a:ext>
            </a:extLst>
          </p:cNvPr>
          <p:cNvPicPr>
            <a:picLocks noChangeAspect="1"/>
          </p:cNvPicPr>
          <p:nvPr/>
        </p:nvPicPr>
        <p:blipFill rotWithShape="1">
          <a:blip r:embed="rId2"/>
          <a:srcRect r="24282" b="-2"/>
          <a:stretch/>
        </p:blipFill>
        <p:spPr>
          <a:xfrm>
            <a:off x="6100916" y="10"/>
            <a:ext cx="6091084" cy="685799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33</a:t>
            </a:fld>
            <a:endParaRPr lang="en-US"/>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008813" y="1697038"/>
            <a:ext cx="5183187" cy="4622800"/>
          </a:xfrm>
          <a:prstGeom prst="rect">
            <a:avLst/>
          </a:prstGeom>
        </p:spPr>
        <p:txBody>
          <a:bodyPr lIns="91440" tIns="45720" rIns="91440" bIns="45720" anchor="t">
            <a:normAutofit/>
          </a:bodyPr>
          <a:lstStyle/>
          <a:p>
            <a:pPr marL="0" indent="0">
              <a:lnSpc>
                <a:spcPct val="100000"/>
              </a:lnSpc>
              <a:spcBef>
                <a:spcPts val="1400"/>
              </a:spcBef>
              <a:buNone/>
            </a:pPr>
            <a:r>
              <a:rPr lang="en-US" sz="2400" b="1" dirty="0">
                <a:solidFill>
                  <a:schemeClr val="accent3">
                    <a:lumMod val="25000"/>
                  </a:schemeClr>
                </a:solidFill>
                <a:latin typeface="Abadi"/>
              </a:rPr>
              <a:t>Inference</a:t>
            </a:r>
            <a:br>
              <a:rPr lang="en-US" sz="2200" dirty="0">
                <a:solidFill>
                  <a:schemeClr val="accent3">
                    <a:lumMod val="25000"/>
                  </a:schemeClr>
                </a:solidFill>
                <a:latin typeface="Abadi"/>
              </a:rPr>
            </a:br>
            <a:r>
              <a:rPr lang="en-US" sz="2200" dirty="0">
                <a:solidFill>
                  <a:schemeClr val="accent3">
                    <a:lumMod val="25000"/>
                  </a:schemeClr>
                </a:solidFill>
                <a:latin typeface="Abadi"/>
              </a:rPr>
              <a:t>	</a:t>
            </a:r>
            <a:r>
              <a:rPr lang="en-US" dirty="0">
                <a:solidFill>
                  <a:schemeClr val="accent3">
                    <a:lumMod val="25000"/>
                  </a:schemeClr>
                </a:solidFill>
                <a:latin typeface="Abadi"/>
              </a:rPr>
              <a:t>Launch sites closer to the equator benefit from the Earth's rotational speed, making it easier to achieve equatorial orbits and prograde trajectories. Rockets launched from these locations receive an additional natural boost from the Earth's rotation, which reduces the need for extra fuel and boosters, ultimately lowering launch costs.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8" name="Picture 7">
            <a:extLst>
              <a:ext uri="{FF2B5EF4-FFF2-40B4-BE49-F238E27FC236}">
                <a16:creationId xmlns:a16="http://schemas.microsoft.com/office/drawing/2014/main" id="{FA095AA9-B29A-0546-F104-734855752C7A}"/>
              </a:ext>
            </a:extLst>
          </p:cNvPr>
          <p:cNvPicPr>
            <a:picLocks noChangeAspect="1"/>
          </p:cNvPicPr>
          <p:nvPr/>
        </p:nvPicPr>
        <p:blipFill>
          <a:blip r:embed="rId3"/>
          <a:stretch>
            <a:fillRect/>
          </a:stretch>
        </p:blipFill>
        <p:spPr>
          <a:xfrm>
            <a:off x="974100" y="2162378"/>
            <a:ext cx="5448204" cy="269463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Launch Outcomes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18713" y="2413000"/>
            <a:ext cx="3835583" cy="3632200"/>
          </a:xfrm>
          <a:prstGeom prst="rect">
            <a:avLst/>
          </a:prstGeom>
        </p:spPr>
        <p:txBody>
          <a:bodyPr vert="horz" lIns="91440" tIns="45720" rIns="91440" bIns="45720" rtlCol="0" anchor="ctr">
            <a:normAutofit/>
          </a:bodyPr>
          <a:lstStyle/>
          <a:p>
            <a:r>
              <a:rPr lang="en-US" sz="1600" dirty="0"/>
              <a:t> The Green markers for successful launches</a:t>
            </a:r>
          </a:p>
          <a:p>
            <a:r>
              <a:rPr lang="en-US" sz="1600" dirty="0"/>
              <a:t> Red markers for unsuccessful launches</a:t>
            </a:r>
          </a:p>
          <a:p>
            <a:pPr marL="0" indent="0"/>
            <a:r>
              <a:rPr lang="en-US" sz="1600" dirty="0"/>
              <a:t> The launch site CCAFS SLC-40 has a 43% (3/7) success rate</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36</a:t>
            </a:fld>
            <a:endParaRPr lang="en-US"/>
          </a:p>
        </p:txBody>
      </p:sp>
      <p:pic>
        <p:nvPicPr>
          <p:cNvPr id="7" name="Picture 6">
            <a:extLst>
              <a:ext uri="{FF2B5EF4-FFF2-40B4-BE49-F238E27FC236}">
                <a16:creationId xmlns:a16="http://schemas.microsoft.com/office/drawing/2014/main" id="{DE3B252F-CA65-7A14-64E4-1922A890DDDA}"/>
              </a:ext>
            </a:extLst>
          </p:cNvPr>
          <p:cNvPicPr>
            <a:picLocks noChangeAspect="1"/>
          </p:cNvPicPr>
          <p:nvPr/>
        </p:nvPicPr>
        <p:blipFill>
          <a:blip r:embed="rId2"/>
          <a:stretch>
            <a:fillRect/>
          </a:stretch>
        </p:blipFill>
        <p:spPr>
          <a:xfrm>
            <a:off x="5279300" y="2413000"/>
            <a:ext cx="5922450" cy="3716338"/>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Distance to Proximities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18713" y="2413000"/>
            <a:ext cx="3835583" cy="3632200"/>
          </a:xfrm>
          <a:prstGeom prst="rect">
            <a:avLst/>
          </a:prstGeom>
        </p:spPr>
        <p:txBody>
          <a:bodyPr vert="horz" lIns="91440" tIns="45720" rIns="91440" bIns="45720" rtlCol="0" anchor="ctr">
            <a:normAutofit/>
          </a:bodyPr>
          <a:lstStyle/>
          <a:p>
            <a:pPr marL="0" indent="0"/>
            <a:r>
              <a:rPr lang="en-US" sz="1600" b="1"/>
              <a:t>CCAFS SLC-40</a:t>
            </a:r>
          </a:p>
          <a:p>
            <a:r>
              <a:rPr lang="en-US" sz="1600"/>
              <a:t>&gt; 1Km from nearest coastline</a:t>
            </a:r>
          </a:p>
          <a:p>
            <a:r>
              <a:rPr lang="en-US" sz="1600"/>
              <a:t>21.96 Km from nearest railway</a:t>
            </a:r>
          </a:p>
          <a:p>
            <a:r>
              <a:rPr lang="en-US" sz="1600"/>
              <a:t>23.23 Km from nearest city</a:t>
            </a:r>
          </a:p>
          <a:p>
            <a:r>
              <a:rPr lang="en-US" sz="1600"/>
              <a:t>26.88 Km from nearest highway</a:t>
            </a:r>
          </a:p>
          <a:p>
            <a:r>
              <a:rPr lang="en-US" sz="1600"/>
              <a:t>Close proximity to Coasts</a:t>
            </a:r>
          </a:p>
          <a:p>
            <a:r>
              <a:rPr lang="en-US" sz="1600"/>
              <a:t>Away from Transportation and urban infrastructure which could be damaged by a failed launch, yet close enough to facilitate transportation of materials</a:t>
            </a:r>
          </a:p>
          <a:p>
            <a:endParaRPr lang="en-US" sz="160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37</a:t>
            </a:fld>
            <a:endParaRPr lang="en-US"/>
          </a:p>
        </p:txBody>
      </p:sp>
      <p:pic>
        <p:nvPicPr>
          <p:cNvPr id="4" name="Picture 3">
            <a:extLst>
              <a:ext uri="{FF2B5EF4-FFF2-40B4-BE49-F238E27FC236}">
                <a16:creationId xmlns:a16="http://schemas.microsoft.com/office/drawing/2014/main" id="{0D7D30F2-81DE-EFE2-6BD7-C16D3880E308}"/>
              </a:ext>
            </a:extLst>
          </p:cNvPr>
          <p:cNvPicPr>
            <a:picLocks noChangeAspect="1"/>
          </p:cNvPicPr>
          <p:nvPr/>
        </p:nvPicPr>
        <p:blipFill>
          <a:blip r:embed="rId2"/>
          <a:stretch>
            <a:fillRect/>
          </a:stretch>
        </p:blipFill>
        <p:spPr>
          <a:xfrm>
            <a:off x="5101851" y="2693985"/>
            <a:ext cx="6277349" cy="3154367"/>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5059363"/>
            <a:ext cx="9745663" cy="1135062"/>
          </a:xfrm>
          <a:prstGeom prst="rect">
            <a:avLst/>
          </a:prstGeom>
        </p:spPr>
        <p:txBody>
          <a:bodyPr lIns="91440" tIns="45720" rIns="91440" bIns="45720" anchor="t">
            <a:normAutofit/>
          </a:bodyPr>
          <a:lstStyle/>
          <a:p>
            <a:pPr marL="0" indent="0">
              <a:lnSpc>
                <a:spcPct val="100000"/>
              </a:lnSpc>
              <a:spcBef>
                <a:spcPts val="1400"/>
              </a:spcBef>
              <a:buNone/>
            </a:pPr>
            <a:r>
              <a:rPr lang="en-US" sz="2200" b="1" dirty="0">
                <a:solidFill>
                  <a:schemeClr val="accent3">
                    <a:lumMod val="25000"/>
                  </a:schemeClr>
                </a:solidFill>
                <a:latin typeface="Abadi"/>
              </a:rPr>
              <a:t>Success as Percent of Total</a:t>
            </a:r>
          </a:p>
          <a:p>
            <a:pPr>
              <a:lnSpc>
                <a:spcPct val="100000"/>
              </a:lnSpc>
              <a:spcBef>
                <a:spcPts val="1400"/>
              </a:spcBef>
            </a:pPr>
            <a:r>
              <a:rPr lang="en-US" dirty="0">
                <a:solidFill>
                  <a:schemeClr val="accent3">
                    <a:lumMod val="25000"/>
                  </a:schemeClr>
                </a:solidFill>
                <a:latin typeface="Abadi"/>
              </a:rPr>
              <a:t>KSC LC-39A has the most successful launches amongst launch sites(41.2%)</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by Site</a:t>
            </a:r>
          </a:p>
        </p:txBody>
      </p:sp>
      <p:pic>
        <p:nvPicPr>
          <p:cNvPr id="4" name="Picture 3">
            <a:extLst>
              <a:ext uri="{FF2B5EF4-FFF2-40B4-BE49-F238E27FC236}">
                <a16:creationId xmlns:a16="http://schemas.microsoft.com/office/drawing/2014/main" id="{00D24A7A-8BF3-C625-6D9B-60CCB83D253E}"/>
              </a:ext>
            </a:extLst>
          </p:cNvPr>
          <p:cNvPicPr>
            <a:picLocks noChangeAspect="1"/>
          </p:cNvPicPr>
          <p:nvPr/>
        </p:nvPicPr>
        <p:blipFill>
          <a:blip r:embed="rId3"/>
          <a:stretch>
            <a:fillRect/>
          </a:stretch>
        </p:blipFill>
        <p:spPr>
          <a:xfrm>
            <a:off x="870857" y="1844865"/>
            <a:ext cx="10515600" cy="279245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pic>
        <p:nvPicPr>
          <p:cNvPr id="21" name="Picture 20" descr="Graph">
            <a:extLst>
              <a:ext uri="{FF2B5EF4-FFF2-40B4-BE49-F238E27FC236}">
                <a16:creationId xmlns:a16="http://schemas.microsoft.com/office/drawing/2014/main" id="{BC275107-D719-3F87-9032-665A17BF7F82}"/>
              </a:ext>
            </a:extLst>
          </p:cNvPr>
          <p:cNvPicPr>
            <a:picLocks noChangeAspect="1"/>
          </p:cNvPicPr>
          <p:nvPr/>
        </p:nvPicPr>
        <p:blipFill rotWithShape="1">
          <a:blip r:embed="rId2">
            <a:duotone>
              <a:schemeClr val="accent1">
                <a:shade val="45000"/>
                <a:satMod val="135000"/>
              </a:schemeClr>
              <a:prstClr val="white"/>
            </a:duotone>
          </a:blip>
          <a:srcRect l="14663" r="29795"/>
          <a:stretch/>
        </p:blipFill>
        <p:spPr>
          <a:xfrm>
            <a:off x="6108700" y="-1"/>
            <a:ext cx="6094450" cy="6858001"/>
          </a:xfrm>
          <a:prstGeom prst="rect">
            <a:avLst/>
          </a:prstGeom>
        </p:spPr>
      </p:pic>
      <p:sp>
        <p:nvSpPr>
          <p:cNvPr id="33" name="Freeform 16">
            <a:extLst>
              <a:ext uri="{FF2B5EF4-FFF2-40B4-BE49-F238E27FC236}">
                <a16:creationId xmlns:a16="http://schemas.microsoft.com/office/drawing/2014/main" id="{3994EE40-F54F-48E5-826B-B45158209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10000" y="447188"/>
            <a:ext cx="5070100" cy="15594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Executive Summary</a:t>
            </a: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18712" y="2413000"/>
            <a:ext cx="5055923" cy="3632200"/>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spcBef>
                <a:spcPct val="20000"/>
              </a:spcBef>
              <a:spcAft>
                <a:spcPts val="600"/>
              </a:spcAft>
              <a:buClr>
                <a:schemeClr val="accent1"/>
              </a:buClr>
              <a:buNone/>
            </a:pPr>
            <a:r>
              <a:rPr lang="en-US" sz="1400" b="1" dirty="0">
                <a:solidFill>
                  <a:schemeClr val="tx1"/>
                </a:solidFill>
                <a:latin typeface="+mn-lt"/>
              </a:rPr>
              <a:t>Results</a:t>
            </a:r>
          </a:p>
          <a:p>
            <a:pPr marL="0" indent="0" defTabSz="457200">
              <a:spcBef>
                <a:spcPct val="20000"/>
              </a:spcBef>
              <a:spcAft>
                <a:spcPts val="600"/>
              </a:spcAft>
              <a:buClr>
                <a:schemeClr val="accent1"/>
              </a:buClr>
              <a:buNone/>
            </a:pPr>
            <a:r>
              <a:rPr lang="en-US" sz="1400" b="1" i="1" dirty="0">
                <a:solidFill>
                  <a:schemeClr val="tx1"/>
                </a:solidFill>
                <a:latin typeface="+mn-lt"/>
              </a:rPr>
              <a:t>Exploratory Data Analysis:</a:t>
            </a:r>
          </a:p>
          <a:p>
            <a:pPr defTabSz="457200">
              <a:spcBef>
                <a:spcPct val="20000"/>
              </a:spcBef>
              <a:spcAft>
                <a:spcPts val="600"/>
              </a:spcAft>
              <a:buClr>
                <a:schemeClr val="accent1"/>
              </a:buClr>
              <a:buFont typeface="Wingdings 2" charset="2"/>
              <a:buChar char=""/>
            </a:pPr>
            <a:r>
              <a:rPr lang="en-US" sz="1400" dirty="0">
                <a:solidFill>
                  <a:schemeClr val="tx1"/>
                </a:solidFill>
                <a:latin typeface="+mn-lt"/>
              </a:rPr>
              <a:t>Launch success has improved over time</a:t>
            </a:r>
          </a:p>
          <a:p>
            <a:pPr defTabSz="457200">
              <a:spcBef>
                <a:spcPct val="20000"/>
              </a:spcBef>
              <a:spcAft>
                <a:spcPts val="600"/>
              </a:spcAft>
              <a:buClr>
                <a:schemeClr val="accent1"/>
              </a:buClr>
              <a:buFont typeface="Wingdings 2" charset="2"/>
              <a:buChar char=""/>
            </a:pPr>
            <a:r>
              <a:rPr lang="en-US" sz="1400" dirty="0">
                <a:solidFill>
                  <a:schemeClr val="tx1"/>
                </a:solidFill>
                <a:latin typeface="+mn-lt"/>
              </a:rPr>
              <a:t>KSC LC-39A has the highest success rate among landing sites</a:t>
            </a:r>
          </a:p>
          <a:p>
            <a:pPr defTabSz="457200">
              <a:spcBef>
                <a:spcPct val="20000"/>
              </a:spcBef>
              <a:spcAft>
                <a:spcPts val="600"/>
              </a:spcAft>
              <a:buClr>
                <a:schemeClr val="accent1"/>
              </a:buClr>
              <a:buFont typeface="Wingdings 2" charset="2"/>
              <a:buChar char=""/>
            </a:pPr>
            <a:r>
              <a:rPr lang="en-US" sz="1400" dirty="0">
                <a:solidFill>
                  <a:schemeClr val="tx1"/>
                </a:solidFill>
                <a:latin typeface="+mn-lt"/>
              </a:rPr>
              <a:t>Orbits ES_L1, GEO, HEO and SSO have a 100% Success rate</a:t>
            </a:r>
          </a:p>
          <a:p>
            <a:pPr marL="0" indent="0" defTabSz="457200">
              <a:spcBef>
                <a:spcPct val="20000"/>
              </a:spcBef>
              <a:spcAft>
                <a:spcPts val="600"/>
              </a:spcAft>
              <a:buClr>
                <a:schemeClr val="accent1"/>
              </a:buClr>
              <a:buNone/>
            </a:pPr>
            <a:r>
              <a:rPr lang="en-US" sz="1400" b="1" i="1" dirty="0">
                <a:solidFill>
                  <a:schemeClr val="tx1"/>
                </a:solidFill>
                <a:latin typeface="+mn-lt"/>
              </a:rPr>
              <a:t>Visualization/Analytics:</a:t>
            </a:r>
          </a:p>
          <a:p>
            <a:pPr defTabSz="457200">
              <a:spcBef>
                <a:spcPct val="20000"/>
              </a:spcBef>
              <a:spcAft>
                <a:spcPts val="600"/>
              </a:spcAft>
              <a:buClr>
                <a:schemeClr val="accent1"/>
              </a:buClr>
              <a:buFont typeface="Wingdings 2" charset="2"/>
              <a:buChar char=""/>
            </a:pPr>
            <a:r>
              <a:rPr lang="en-US" sz="1400" dirty="0">
                <a:solidFill>
                  <a:schemeClr val="tx1"/>
                </a:solidFill>
                <a:latin typeface="+mn-lt"/>
              </a:rPr>
              <a:t>All the launch sites are situated in proximity to the coast, with the majority being situated near the equator</a:t>
            </a:r>
          </a:p>
          <a:p>
            <a:pPr marL="0" indent="0" defTabSz="457200">
              <a:spcBef>
                <a:spcPct val="20000"/>
              </a:spcBef>
              <a:spcAft>
                <a:spcPts val="600"/>
              </a:spcAft>
              <a:buClr>
                <a:schemeClr val="accent1"/>
              </a:buClr>
              <a:buNone/>
            </a:pPr>
            <a:r>
              <a:rPr lang="en-US" sz="1400" b="1" i="1" dirty="0">
                <a:solidFill>
                  <a:schemeClr val="tx1"/>
                </a:solidFill>
                <a:latin typeface="+mn-lt"/>
              </a:rPr>
              <a:t>Predictive Analytics</a:t>
            </a:r>
          </a:p>
          <a:p>
            <a:pPr defTabSz="457200">
              <a:spcBef>
                <a:spcPct val="20000"/>
              </a:spcBef>
              <a:spcAft>
                <a:spcPts val="600"/>
              </a:spcAft>
              <a:buClr>
                <a:schemeClr val="accent1"/>
              </a:buClr>
              <a:buFont typeface="Wingdings 2" charset="2"/>
              <a:buChar char=""/>
            </a:pPr>
            <a:r>
              <a:rPr lang="en-US" sz="1400" dirty="0">
                <a:solidFill>
                  <a:schemeClr val="tx1"/>
                </a:solidFill>
                <a:latin typeface="+mn-lt"/>
              </a:rPr>
              <a:t>The accuracy of all the models were similar with the decision tree being slightly more accurate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a:solidFill>
                  <a:srgbClr val="FFFFFF"/>
                </a:solidFill>
              </a:rPr>
              <a:pPr>
                <a:spcAft>
                  <a:spcPts val="600"/>
                </a:spcAft>
              </a:pPr>
              <a:t>4</a:t>
            </a:fld>
            <a:endParaRPr lang="en-US">
              <a:solidFill>
                <a:srgbClr val="FFFFFF"/>
              </a:solidFill>
            </a:endParaRPr>
          </a:p>
        </p:txBody>
      </p:sp>
    </p:spTree>
    <p:extLst>
      <p:ext uri="{BB962C8B-B14F-4D97-AF65-F5344CB8AC3E}">
        <p14:creationId xmlns:p14="http://schemas.microsoft.com/office/powerpoint/2010/main" val="11518556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5" name="Rectangle 14">
            <a:extLst>
              <a:ext uri="{FF2B5EF4-FFF2-40B4-BE49-F238E27FC236}">
                <a16:creationId xmlns:a16="http://schemas.microsoft.com/office/drawing/2014/main" id="{9D336D4B-F9C3-4167-9191-8DA896C803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069BF0B4-2BF1-40F2-8D8E-9CFCED97D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451513" y="5176569"/>
            <a:ext cx="4589009" cy="970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2400" b="1">
                <a:solidFill>
                  <a:srgbClr val="FEFEFE"/>
                </a:solidFill>
                <a:latin typeface="+mj-lt"/>
                <a:ea typeface="+mj-ea"/>
                <a:cs typeface="+mj-cs"/>
              </a:rPr>
              <a:t>Launch Success ratio</a:t>
            </a:r>
          </a:p>
        </p:txBody>
      </p:sp>
      <p:pic>
        <p:nvPicPr>
          <p:cNvPr id="4" name="Picture 3">
            <a:extLst>
              <a:ext uri="{FF2B5EF4-FFF2-40B4-BE49-F238E27FC236}">
                <a16:creationId xmlns:a16="http://schemas.microsoft.com/office/drawing/2014/main" id="{BD0025B5-E6E7-B32B-DBBB-EEF920D6DF33}"/>
              </a:ext>
            </a:extLst>
          </p:cNvPr>
          <p:cNvPicPr>
            <a:picLocks noChangeAspect="1"/>
          </p:cNvPicPr>
          <p:nvPr/>
        </p:nvPicPr>
        <p:blipFill>
          <a:blip r:embed="rId2"/>
          <a:stretch>
            <a:fillRect/>
          </a:stretch>
        </p:blipFill>
        <p:spPr>
          <a:xfrm>
            <a:off x="514351" y="1042546"/>
            <a:ext cx="11163299" cy="2874549"/>
          </a:xfrm>
          <a:prstGeom prst="roundRect">
            <a:avLst>
              <a:gd name="adj" fmla="val 3876"/>
            </a:avLst>
          </a:prstGeom>
          <a:ln>
            <a:solidFill>
              <a:schemeClr val="accent1"/>
            </a:solidFill>
          </a:ln>
          <a:effectLst/>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44886" y="5176569"/>
            <a:ext cx="6028400" cy="970450"/>
          </a:xfrm>
          <a:prstGeom prst="rect">
            <a:avLst/>
          </a:prstGeom>
        </p:spPr>
        <p:txBody>
          <a:bodyPr vert="horz" lIns="91440" tIns="45720" rIns="91440" bIns="45720" rtlCol="0" anchor="ctr">
            <a:normAutofit/>
          </a:bodyPr>
          <a:lstStyle/>
          <a:p>
            <a:pPr marL="0" indent="0">
              <a:lnSpc>
                <a:spcPct val="90000"/>
              </a:lnSpc>
              <a:buNone/>
            </a:pPr>
            <a:r>
              <a:rPr lang="en-US" sz="1200" b="1" dirty="0">
                <a:solidFill>
                  <a:srgbClr val="FEFEFE"/>
                </a:solidFill>
              </a:rPr>
              <a:t>Success percentage</a:t>
            </a:r>
          </a:p>
          <a:p>
            <a:pPr>
              <a:lnSpc>
                <a:spcPct val="90000"/>
              </a:lnSpc>
            </a:pPr>
            <a:r>
              <a:rPr lang="en-US" sz="1200" dirty="0">
                <a:solidFill>
                  <a:srgbClr val="FEFEFE"/>
                </a:solidFill>
              </a:rPr>
              <a:t>KSC LC-39A has the highest success rate amongst launch sites (76.9%)</a:t>
            </a:r>
          </a:p>
          <a:p>
            <a:pPr>
              <a:lnSpc>
                <a:spcPct val="90000"/>
              </a:lnSpc>
            </a:pPr>
            <a:r>
              <a:rPr lang="en-US" sz="1200" dirty="0">
                <a:solidFill>
                  <a:srgbClr val="FEFEFE"/>
                </a:solidFill>
              </a:rPr>
              <a:t>10 successful launches and 3 failed launches</a:t>
            </a:r>
          </a:p>
          <a:p>
            <a:pPr>
              <a:lnSpc>
                <a:spcPct val="90000"/>
              </a:lnSpc>
            </a:pPr>
            <a:endParaRPr lang="en-US" sz="1200" dirty="0">
              <a:solidFill>
                <a:srgbClr val="FEFEFE"/>
              </a:solidFill>
            </a:endParaRP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678331" y="6079177"/>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40</a:t>
            </a:fld>
            <a:endParaRPr lang="en-US"/>
          </a:p>
        </p:txBody>
      </p:sp>
    </p:spTree>
    <p:extLst>
      <p:ext uri="{BB962C8B-B14F-4D97-AF65-F5344CB8AC3E}">
        <p14:creationId xmlns:p14="http://schemas.microsoft.com/office/powerpoint/2010/main" val="1866160706"/>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9" name="Rectangle 18">
            <a:extLst>
              <a:ext uri="{FF2B5EF4-FFF2-40B4-BE49-F238E27FC236}">
                <a16:creationId xmlns:a16="http://schemas.microsoft.com/office/drawing/2014/main" id="{9D336D4B-F9C3-4167-9191-8DA896C803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6">
            <a:extLst>
              <a:ext uri="{FF2B5EF4-FFF2-40B4-BE49-F238E27FC236}">
                <a16:creationId xmlns:a16="http://schemas.microsoft.com/office/drawing/2014/main" id="{069BF0B4-2BF1-40F2-8D8E-9CFCED97D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0" y="4672012"/>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212121"/>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451513" y="5176569"/>
            <a:ext cx="4589009" cy="9704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2400" b="1">
                <a:solidFill>
                  <a:srgbClr val="FEFEFE"/>
                </a:solidFill>
                <a:latin typeface="+mj-lt"/>
                <a:ea typeface="+mj-ea"/>
                <a:cs typeface="+mj-cs"/>
              </a:rPr>
              <a:t>Payload Mass and Success</a:t>
            </a:r>
          </a:p>
        </p:txBody>
      </p:sp>
      <p:pic>
        <p:nvPicPr>
          <p:cNvPr id="4" name="Picture 3">
            <a:extLst>
              <a:ext uri="{FF2B5EF4-FFF2-40B4-BE49-F238E27FC236}">
                <a16:creationId xmlns:a16="http://schemas.microsoft.com/office/drawing/2014/main" id="{FBC1D0B5-47B1-8489-D540-3E8C5BBFBBD0}"/>
              </a:ext>
            </a:extLst>
          </p:cNvPr>
          <p:cNvPicPr>
            <a:picLocks noChangeAspect="1"/>
          </p:cNvPicPr>
          <p:nvPr/>
        </p:nvPicPr>
        <p:blipFill>
          <a:blip r:embed="rId2"/>
          <a:stretch>
            <a:fillRect/>
          </a:stretch>
        </p:blipFill>
        <p:spPr>
          <a:xfrm>
            <a:off x="514351" y="1209996"/>
            <a:ext cx="11163299" cy="2539650"/>
          </a:xfrm>
          <a:prstGeom prst="roundRect">
            <a:avLst>
              <a:gd name="adj" fmla="val 3876"/>
            </a:avLst>
          </a:prstGeom>
          <a:ln>
            <a:solidFill>
              <a:schemeClr val="accent1"/>
            </a:solidFill>
          </a:ln>
          <a:effectLst/>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44886" y="5176569"/>
            <a:ext cx="6028400" cy="970450"/>
          </a:xfrm>
          <a:prstGeom prst="rect">
            <a:avLst/>
          </a:prstGeom>
        </p:spPr>
        <p:txBody>
          <a:bodyPr vert="horz" lIns="91440" tIns="45720" rIns="91440" bIns="45720" rtlCol="0" anchor="ctr">
            <a:normAutofit/>
          </a:bodyPr>
          <a:lstStyle/>
          <a:p>
            <a:pPr marL="0" indent="0">
              <a:lnSpc>
                <a:spcPct val="90000"/>
              </a:lnSpc>
              <a:buNone/>
            </a:pPr>
            <a:r>
              <a:rPr lang="en-US" sz="1100" dirty="0">
                <a:solidFill>
                  <a:srgbClr val="FEFEFE"/>
                </a:solidFill>
              </a:rPr>
              <a:t>By Booster Version</a:t>
            </a:r>
          </a:p>
          <a:p>
            <a:pPr>
              <a:lnSpc>
                <a:spcPct val="90000"/>
              </a:lnSpc>
            </a:pPr>
            <a:r>
              <a:rPr lang="en-US" sz="1100" dirty="0">
                <a:solidFill>
                  <a:srgbClr val="FEFEFE"/>
                </a:solidFill>
              </a:rPr>
              <a:t>Payloads between 2,000 Kg and 5,000 Kg have the highest success rate</a:t>
            </a:r>
          </a:p>
          <a:p>
            <a:pPr>
              <a:lnSpc>
                <a:spcPct val="90000"/>
              </a:lnSpc>
            </a:pPr>
            <a:r>
              <a:rPr lang="en-US" sz="1100" dirty="0">
                <a:solidFill>
                  <a:srgbClr val="FEFEFE"/>
                </a:solidFill>
              </a:rPr>
              <a:t>1 indicating successful outcome and 0 indicating an unsuccessful outcome</a:t>
            </a:r>
          </a:p>
          <a:p>
            <a:pPr>
              <a:lnSpc>
                <a:spcPct val="90000"/>
              </a:lnSpc>
            </a:pPr>
            <a:endParaRPr lang="en-US" sz="1100" dirty="0">
              <a:solidFill>
                <a:srgbClr val="FEFEFE"/>
              </a:solidFill>
            </a:endParaRP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678331" y="6079177"/>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41</a:t>
            </a:fld>
            <a:endParaRPr lang="en-US"/>
          </a:p>
        </p:txBody>
      </p:sp>
    </p:spTree>
    <p:extLst>
      <p:ext uri="{BB962C8B-B14F-4D97-AF65-F5344CB8AC3E}">
        <p14:creationId xmlns:p14="http://schemas.microsoft.com/office/powerpoint/2010/main" val="252359608"/>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53576798-7F98-4C7F-B6C7-6D41B5A7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810000" y="447188"/>
            <a:ext cx="10571998"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Classification Accuracy</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18713" y="2413000"/>
            <a:ext cx="3835583" cy="3632200"/>
          </a:xfrm>
          <a:prstGeom prst="rect">
            <a:avLst/>
          </a:prstGeom>
        </p:spPr>
        <p:txBody>
          <a:bodyPr vert="horz" lIns="91440" tIns="45720" rIns="91440" bIns="45720" rtlCol="0" anchor="ctr">
            <a:normAutofit/>
          </a:bodyPr>
          <a:lstStyle/>
          <a:p>
            <a:r>
              <a:rPr lang="en-US" sz="1600" dirty="0"/>
              <a:t>All the models performed at about the same level and had the same scores and accuracy. This is likely due to the small dataset. The decision Tree model slightly outperformed the rest when looking at the best score</a:t>
            </a:r>
          </a:p>
          <a:p>
            <a:r>
              <a:rPr lang="en-US" sz="1600" dirty="0"/>
              <a:t>Best score is the average of all cv folds for a single combination of the parameters</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0317045" y="612933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43</a:t>
            </a:fld>
            <a:endParaRPr lang="en-US"/>
          </a:p>
        </p:txBody>
      </p:sp>
      <p:pic>
        <p:nvPicPr>
          <p:cNvPr id="3" name="Picture 2">
            <a:extLst>
              <a:ext uri="{FF2B5EF4-FFF2-40B4-BE49-F238E27FC236}">
                <a16:creationId xmlns:a16="http://schemas.microsoft.com/office/drawing/2014/main" id="{B0FF5A98-8AAE-8D6A-3E3A-02BCFC5CBC3D}"/>
              </a:ext>
            </a:extLst>
          </p:cNvPr>
          <p:cNvPicPr>
            <a:picLocks noChangeAspect="1"/>
          </p:cNvPicPr>
          <p:nvPr/>
        </p:nvPicPr>
        <p:blipFill>
          <a:blip r:embed="rId2"/>
          <a:stretch>
            <a:fillRect/>
          </a:stretch>
        </p:blipFill>
        <p:spPr>
          <a:xfrm>
            <a:off x="5101851" y="2590459"/>
            <a:ext cx="6277349" cy="3361419"/>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096000" y="1520825"/>
            <a:ext cx="6096000" cy="4799013"/>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Performance Summary</a:t>
            </a:r>
          </a:p>
          <a:p>
            <a:pPr>
              <a:lnSpc>
                <a:spcPct val="100000"/>
              </a:lnSpc>
              <a:spcBef>
                <a:spcPts val="1400"/>
              </a:spcBef>
            </a:pPr>
            <a:r>
              <a:rPr lang="en-US" dirty="0">
                <a:solidFill>
                  <a:schemeClr val="accent3">
                    <a:lumMod val="25000"/>
                  </a:schemeClr>
                </a:solidFill>
                <a:latin typeface="Abadi" panose="020B0604020104020204" pitchFamily="34" charset="0"/>
              </a:rPr>
              <a:t>A confusion matrix summarizes the performance of a classification algorithm</a:t>
            </a:r>
          </a:p>
          <a:p>
            <a:pPr>
              <a:lnSpc>
                <a:spcPct val="100000"/>
              </a:lnSpc>
              <a:spcBef>
                <a:spcPts val="1400"/>
              </a:spcBef>
            </a:pPr>
            <a:r>
              <a:rPr lang="en-US" dirty="0">
                <a:solidFill>
                  <a:schemeClr val="accent3">
                    <a:lumMod val="25000"/>
                  </a:schemeClr>
                </a:solidFill>
                <a:latin typeface="Abadi" panose="020B0604020104020204" pitchFamily="34" charset="0"/>
              </a:rPr>
              <a:t>All the confusion matrices were identical</a:t>
            </a:r>
          </a:p>
          <a:p>
            <a:pPr>
              <a:lnSpc>
                <a:spcPct val="100000"/>
              </a:lnSpc>
              <a:spcBef>
                <a:spcPts val="1400"/>
              </a:spcBef>
            </a:pPr>
            <a:r>
              <a:rPr lang="en-US" sz="2200" dirty="0">
                <a:solidFill>
                  <a:schemeClr val="accent3">
                    <a:lumMod val="25000"/>
                  </a:schemeClr>
                </a:solidFill>
                <a:latin typeface="Abadi" panose="020B0604020104020204" pitchFamily="34" charset="0"/>
              </a:rPr>
              <a:t>The fact that there are false positives (Type 1 error) is not good</a:t>
            </a:r>
          </a:p>
          <a:p>
            <a:pPr>
              <a:lnSpc>
                <a:spcPct val="100000"/>
              </a:lnSpc>
              <a:spcBef>
                <a:spcPts val="1400"/>
              </a:spcBef>
            </a:pPr>
            <a:r>
              <a:rPr lang="en-US" dirty="0">
                <a:solidFill>
                  <a:schemeClr val="accent3">
                    <a:lumMod val="25000"/>
                  </a:schemeClr>
                </a:solidFill>
                <a:latin typeface="Abadi" panose="020B0604020104020204" pitchFamily="34" charset="0"/>
              </a:rPr>
              <a:t>Confusion matrix Outputs:</a:t>
            </a:r>
          </a:p>
          <a:p>
            <a:pPr lvl="1">
              <a:lnSpc>
                <a:spcPct val="100000"/>
              </a:lnSpc>
              <a:spcBef>
                <a:spcPts val="1400"/>
              </a:spcBef>
              <a:buFont typeface="Wingdings" panose="05000000000000000000" pitchFamily="2" charset="2"/>
              <a:buChar char="Ø"/>
            </a:pPr>
            <a:r>
              <a:rPr lang="en-US" dirty="0">
                <a:solidFill>
                  <a:schemeClr val="accent3">
                    <a:lumMod val="25000"/>
                  </a:schemeClr>
                </a:solidFill>
                <a:latin typeface="Abadi" panose="020B0604020104020204" pitchFamily="34" charset="0"/>
              </a:rPr>
              <a:t>12 True Positives</a:t>
            </a:r>
          </a:p>
          <a:p>
            <a:pPr lvl="1">
              <a:lnSpc>
                <a:spcPct val="100000"/>
              </a:lnSpc>
              <a:spcBef>
                <a:spcPts val="1400"/>
              </a:spcBef>
              <a:buFont typeface="Wingdings" panose="05000000000000000000" pitchFamily="2" charset="2"/>
              <a:buChar char="Ø"/>
            </a:pPr>
            <a:r>
              <a:rPr lang="en-US" dirty="0">
                <a:solidFill>
                  <a:schemeClr val="accent3">
                    <a:lumMod val="25000"/>
                  </a:schemeClr>
                </a:solidFill>
                <a:latin typeface="Abadi" panose="020B0604020104020204" pitchFamily="34" charset="0"/>
              </a:rPr>
              <a:t>3 True negatives</a:t>
            </a:r>
          </a:p>
          <a:p>
            <a:pPr lvl="1">
              <a:lnSpc>
                <a:spcPct val="100000"/>
              </a:lnSpc>
              <a:spcBef>
                <a:spcPts val="1400"/>
              </a:spcBef>
              <a:buFont typeface="Wingdings" panose="05000000000000000000" pitchFamily="2" charset="2"/>
              <a:buChar char="Ø"/>
            </a:pPr>
            <a:r>
              <a:rPr lang="en-US" dirty="0">
                <a:solidFill>
                  <a:schemeClr val="accent3">
                    <a:lumMod val="25000"/>
                  </a:schemeClr>
                </a:solidFill>
                <a:latin typeface="Abadi" panose="020B0604020104020204" pitchFamily="34" charset="0"/>
              </a:rPr>
              <a:t>3 False positives</a:t>
            </a:r>
          </a:p>
          <a:p>
            <a:pPr lvl="1">
              <a:lnSpc>
                <a:spcPct val="100000"/>
              </a:lnSpc>
              <a:spcBef>
                <a:spcPts val="1400"/>
              </a:spcBef>
              <a:buFont typeface="Wingdings" panose="05000000000000000000" pitchFamily="2" charset="2"/>
              <a:buChar char="Ø"/>
            </a:pPr>
            <a:r>
              <a:rPr lang="en-US" dirty="0">
                <a:solidFill>
                  <a:schemeClr val="accent3">
                    <a:lumMod val="25000"/>
                  </a:schemeClr>
                </a:solidFill>
                <a:latin typeface="Abadi" panose="020B0604020104020204" pitchFamily="34" charset="0"/>
              </a:rPr>
              <a:t>0 False negative</a:t>
            </a:r>
          </a:p>
          <a:p>
            <a:pPr marL="457200" lvl="1" indent="0">
              <a:lnSpc>
                <a:spcPct val="100000"/>
              </a:lnSpc>
              <a:spcBef>
                <a:spcPts val="1400"/>
              </a:spcBef>
              <a:buNone/>
            </a:pPr>
            <a:endParaRPr lang="en-US"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TextBox 1">
            <a:extLst>
              <a:ext uri="{FF2B5EF4-FFF2-40B4-BE49-F238E27FC236}">
                <a16:creationId xmlns:a16="http://schemas.microsoft.com/office/drawing/2014/main" id="{09B0430F-1578-57E2-18F3-2501E2005F84}"/>
              </a:ext>
            </a:extLst>
          </p:cNvPr>
          <p:cNvSpPr txBox="1"/>
          <p:nvPr/>
        </p:nvSpPr>
        <p:spPr>
          <a:xfrm>
            <a:off x="770011" y="4619681"/>
            <a:ext cx="6531429" cy="1815882"/>
          </a:xfrm>
          <a:prstGeom prst="rect">
            <a:avLst/>
          </a:prstGeom>
          <a:noFill/>
        </p:spPr>
        <p:txBody>
          <a:bodyPr wrap="square" rtlCol="0">
            <a:spAutoFit/>
          </a:bodyPr>
          <a:lstStyle/>
          <a:p>
            <a:r>
              <a:rPr lang="en-US" sz="1400" b="1" dirty="0">
                <a:solidFill>
                  <a:schemeClr val="bg1"/>
                </a:solidFill>
              </a:rPr>
              <a:t>Precision = TP/(TP+FP)</a:t>
            </a:r>
          </a:p>
          <a:p>
            <a:r>
              <a:rPr lang="en-US" sz="1400" i="1" dirty="0">
                <a:solidFill>
                  <a:schemeClr val="bg1"/>
                </a:solidFill>
              </a:rPr>
              <a:t>12/15 = 0.8</a:t>
            </a:r>
            <a:endParaRPr lang="en-US" sz="1400" dirty="0">
              <a:solidFill>
                <a:schemeClr val="bg1"/>
              </a:solidFill>
            </a:endParaRPr>
          </a:p>
          <a:p>
            <a:r>
              <a:rPr lang="en-US" sz="1400" b="1" dirty="0">
                <a:solidFill>
                  <a:schemeClr val="bg1"/>
                </a:solidFill>
              </a:rPr>
              <a:t>Recall = TP/(TP + FN)</a:t>
            </a:r>
          </a:p>
          <a:p>
            <a:r>
              <a:rPr lang="en-US" sz="1400" i="1" dirty="0">
                <a:solidFill>
                  <a:schemeClr val="bg1"/>
                </a:solidFill>
              </a:rPr>
              <a:t>12/12 = 1</a:t>
            </a:r>
            <a:endParaRPr lang="en-US" sz="1400" dirty="0">
              <a:solidFill>
                <a:schemeClr val="bg1"/>
              </a:solidFill>
            </a:endParaRPr>
          </a:p>
          <a:p>
            <a:r>
              <a:rPr lang="en-US" sz="1400" b="1" dirty="0">
                <a:solidFill>
                  <a:schemeClr val="bg1"/>
                </a:solidFill>
              </a:rPr>
              <a:t>F1 Score = 2*(Precision* Recall)/(Precision + Recall)</a:t>
            </a:r>
          </a:p>
          <a:p>
            <a:r>
              <a:rPr lang="en-US" sz="1400" i="1" dirty="0">
                <a:solidFill>
                  <a:schemeClr val="bg1"/>
                </a:solidFill>
              </a:rPr>
              <a:t>2*(8*1)/(8+1) = 0.89</a:t>
            </a:r>
          </a:p>
          <a:p>
            <a:r>
              <a:rPr lang="en-US" sz="1400" b="1" dirty="0">
                <a:solidFill>
                  <a:schemeClr val="bg1"/>
                </a:solidFill>
              </a:rPr>
              <a:t>Accuracy = (TP + TN) / (TP+TN+FP+FN)</a:t>
            </a:r>
          </a:p>
          <a:p>
            <a:r>
              <a:rPr lang="en-US" sz="1400" i="1" dirty="0">
                <a:solidFill>
                  <a:schemeClr val="bg1"/>
                </a:solidFill>
              </a:rPr>
              <a:t>(12+3)/(12+3+3+0) = 0.83</a:t>
            </a:r>
            <a:endParaRPr lang="en-IE" sz="1400" i="1" dirty="0">
              <a:solidFill>
                <a:schemeClr val="bg1"/>
              </a:solidFill>
            </a:endParaRPr>
          </a:p>
        </p:txBody>
      </p:sp>
      <p:pic>
        <p:nvPicPr>
          <p:cNvPr id="6" name="Picture 5">
            <a:extLst>
              <a:ext uri="{FF2B5EF4-FFF2-40B4-BE49-F238E27FC236}">
                <a16:creationId xmlns:a16="http://schemas.microsoft.com/office/drawing/2014/main" id="{BCDC11D6-E44A-C534-9E5C-A11CACD12E2F}"/>
              </a:ext>
            </a:extLst>
          </p:cNvPr>
          <p:cNvPicPr>
            <a:picLocks noChangeAspect="1"/>
          </p:cNvPicPr>
          <p:nvPr/>
        </p:nvPicPr>
        <p:blipFill>
          <a:blip r:embed="rId3"/>
          <a:stretch>
            <a:fillRect/>
          </a:stretch>
        </p:blipFill>
        <p:spPr>
          <a:xfrm>
            <a:off x="855023" y="1520042"/>
            <a:ext cx="3755054" cy="306744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useBgFill="1">
        <p:nvSpPr>
          <p:cNvPr id="16" name="Rectangle 15">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451515" y="1734857"/>
            <a:ext cx="3765483" cy="33882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a:solidFill>
                  <a:srgbClr val="FEFEFE"/>
                </a:solidFill>
                <a:latin typeface="+mj-lt"/>
                <a:ea typeface="+mj-ea"/>
                <a:cs typeface="+mj-cs"/>
              </a:rPr>
              <a:t>Conclusions</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6008068" y="978993"/>
            <a:ext cx="5365218" cy="4900014"/>
          </a:xfrm>
          <a:prstGeom prst="rect">
            <a:avLst/>
          </a:prstGeom>
          <a:effectLst/>
        </p:spPr>
        <p:txBody>
          <a:bodyPr vert="horz" lIns="91440" tIns="45720" rIns="91440" bIns="45720" rtlCol="0" anchor="ctr">
            <a:normAutofit/>
          </a:bodyPr>
          <a:lstStyle/>
          <a:p>
            <a:pPr>
              <a:lnSpc>
                <a:spcPct val="90000"/>
              </a:lnSpc>
            </a:pPr>
            <a:r>
              <a:rPr lang="en-US" sz="1500" b="1" dirty="0"/>
              <a:t>Equator: </a:t>
            </a:r>
            <a:r>
              <a:rPr lang="en-US" sz="1500" dirty="0"/>
              <a:t>Most of the launch sites are near the equator, benefitting from the Earth’s rotational speed which provides a natural boos and reduces the need for extra fuel and boosters</a:t>
            </a:r>
          </a:p>
          <a:p>
            <a:pPr>
              <a:lnSpc>
                <a:spcPct val="90000"/>
              </a:lnSpc>
            </a:pPr>
            <a:r>
              <a:rPr lang="en-US" sz="1500" b="1" dirty="0"/>
              <a:t>Coast: </a:t>
            </a:r>
            <a:r>
              <a:rPr lang="en-US" sz="1500" dirty="0"/>
              <a:t>All the launch sites are close to the coast.</a:t>
            </a:r>
          </a:p>
          <a:p>
            <a:pPr>
              <a:lnSpc>
                <a:spcPct val="90000"/>
              </a:lnSpc>
            </a:pPr>
            <a:r>
              <a:rPr lang="en-US" sz="1500" b="1" dirty="0"/>
              <a:t>Launch Success: </a:t>
            </a:r>
            <a:r>
              <a:rPr lang="en-US" sz="1500" dirty="0"/>
              <a:t>The success rate of launches has increased over time</a:t>
            </a:r>
          </a:p>
          <a:p>
            <a:pPr>
              <a:lnSpc>
                <a:spcPct val="90000"/>
              </a:lnSpc>
            </a:pPr>
            <a:r>
              <a:rPr lang="en-US" sz="1500" b="1" dirty="0"/>
              <a:t>KSC LC-39A: </a:t>
            </a:r>
            <a:r>
              <a:rPr lang="en-US" sz="1500" dirty="0"/>
              <a:t>This site has the highest success rate among launch sites with a 100% success rate for launches carrying payloads under 5,500 Kg</a:t>
            </a:r>
          </a:p>
          <a:p>
            <a:pPr>
              <a:lnSpc>
                <a:spcPct val="90000"/>
              </a:lnSpc>
            </a:pPr>
            <a:r>
              <a:rPr lang="en-US" sz="1500" b="1" dirty="0"/>
              <a:t>Orbits:  </a:t>
            </a:r>
            <a:r>
              <a:rPr lang="en-US" sz="1500" dirty="0"/>
              <a:t>Launches to ES-L1, GEO, HEO, and SSO have achieved a 100% success rate</a:t>
            </a:r>
          </a:p>
          <a:p>
            <a:pPr>
              <a:lnSpc>
                <a:spcPct val="90000"/>
              </a:lnSpc>
            </a:pPr>
            <a:r>
              <a:rPr lang="en-US" sz="1500" b="1" dirty="0"/>
              <a:t>Payload Mass: </a:t>
            </a:r>
            <a:r>
              <a:rPr lang="en-US" sz="1500" dirty="0"/>
              <a:t>Across all launch sites, higher payload masses are correlated with higher success rates</a:t>
            </a: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defTabSz="457200">
              <a:spcAft>
                <a:spcPts val="600"/>
              </a:spcAft>
            </a:pPr>
            <a:fld id="{5075537C-CA84-1446-933C-8E9D027F9201}" type="slidenum">
              <a:rPr lang="en-US" kern="1200" dirty="0">
                <a:solidFill>
                  <a:schemeClr val="accent1"/>
                </a:solidFill>
                <a:latin typeface="+mn-lt"/>
                <a:ea typeface="+mn-ea"/>
                <a:cs typeface="+mn-cs"/>
              </a:rPr>
              <a:pPr defTabSz="457200">
                <a:spcAft>
                  <a:spcPts val="600"/>
                </a:spcAft>
              </a:pPr>
              <a:t>45</a:t>
            </a:fld>
            <a:endParaRPr lang="en-US" kern="1200" dirty="0">
              <a:solidFill>
                <a:schemeClr val="accent1"/>
              </a:solidFill>
              <a:latin typeface="+mn-lt"/>
              <a:ea typeface="+mn-ea"/>
              <a:cs typeface="+mn-cs"/>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pic>
        <p:nvPicPr>
          <p:cNvPr id="21" name="Picture 20">
            <a:extLst>
              <a:ext uri="{FF2B5EF4-FFF2-40B4-BE49-F238E27FC236}">
                <a16:creationId xmlns:a16="http://schemas.microsoft.com/office/drawing/2014/main" id="{2FB6FA71-206B-2959-FB27-19CBA5D13321}"/>
              </a:ext>
            </a:extLst>
          </p:cNvPr>
          <p:cNvPicPr>
            <a:picLocks noChangeAspect="1"/>
          </p:cNvPicPr>
          <p:nvPr/>
        </p:nvPicPr>
        <p:blipFill rotWithShape="1">
          <a:blip r:embed="rId2"/>
          <a:srcRect t="9091" r="9091"/>
          <a:stretch/>
        </p:blipFill>
        <p:spPr>
          <a:xfrm>
            <a:off x="20" y="10"/>
            <a:ext cx="12191980" cy="6857989"/>
          </a:xfrm>
          <a:prstGeom prst="rect">
            <a:avLst/>
          </a:prstGeom>
        </p:spPr>
      </p:pic>
      <p:sp>
        <p:nvSpPr>
          <p:cNvPr id="28" name="Freeform 9">
            <a:extLst>
              <a:ext uri="{FF2B5EF4-FFF2-40B4-BE49-F238E27FC236}">
                <a16:creationId xmlns:a16="http://schemas.microsoft.com/office/drawing/2014/main" id="{72319FFA-0E4F-4E0B-BEBA-A9DD4B41A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alpha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10000" y="447188"/>
            <a:ext cx="4930400" cy="15594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18712" y="2413000"/>
            <a:ext cx="4921687" cy="3632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spcBef>
                <a:spcPct val="20000"/>
              </a:spcBef>
              <a:spcAft>
                <a:spcPts val="600"/>
              </a:spcAft>
              <a:buClr>
                <a:schemeClr val="accent1"/>
              </a:buClr>
              <a:buNone/>
            </a:pPr>
            <a:r>
              <a:rPr lang="en-US" sz="1300" dirty="0">
                <a:solidFill>
                  <a:schemeClr val="tx1"/>
                </a:solidFill>
                <a:latin typeface="+mn-lt"/>
              </a:rPr>
              <a:t>	</a:t>
            </a:r>
            <a:r>
              <a:rPr lang="en-US" sz="1400" dirty="0">
                <a:solidFill>
                  <a:schemeClr val="tx1"/>
                </a:solidFill>
                <a:latin typeface="+mn-lt"/>
              </a:rPr>
              <a:t>SpaceX, a pioneering leader in the aerospace industry, is dedicated to making space travel affordable for all. Their impressive achievements include launching spacecraft to the International Space Station, deploying a satellite constellation to provide global internet access, and conducting manned space missions. One key to SpaceX's success is the relatively low cost of their rocket launches, priced at $62 million per launch, thanks to their innovative reuse of the Falcon 9 rocket's first stage. In contrast, other providers, unable to reuse their first stages, incur costs upwards of $165 million per launch. By predicting whether the first stage can be successfully landed and reused, we can accurately estimate the launch costs. To achieve this, we will utilize publicly available data and machine learning models to forecast the reusability of the first stage for SpaceX and other competing companies.</a:t>
            </a:r>
          </a:p>
          <a:p>
            <a:pPr marL="0" defTabSz="457200">
              <a:spcBef>
                <a:spcPct val="20000"/>
              </a:spcBef>
              <a:spcAft>
                <a:spcPts val="600"/>
              </a:spcAft>
              <a:buClr>
                <a:schemeClr val="accent1"/>
              </a:buClr>
              <a:buFont typeface="Wingdings 2" charset="2"/>
              <a:buChar char=""/>
            </a:pPr>
            <a:endParaRPr lang="en-US" sz="1300" dirty="0">
              <a:solidFill>
                <a:schemeClr val="tx1"/>
              </a:solidFill>
              <a:latin typeface="+mn-lt"/>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5</a:t>
            </a:fld>
            <a:endParaRPr lang="en-US"/>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4133850" y="381000"/>
            <a:ext cx="2743200" cy="365125"/>
          </a:xfrm>
        </p:spPr>
        <p:txBody>
          <a:bodyPr vert="horz" lIns="91440" tIns="45720" rIns="91440" bIns="45720" rtlCol="0" anchor="ctr">
            <a:normAutofit fontScale="92500" lnSpcReduction="10000"/>
          </a:bodyPr>
          <a:lstStyle/>
          <a:p>
            <a:pPr defTabSz="457200">
              <a:spcAft>
                <a:spcPts val="600"/>
              </a:spcAft>
            </a:pPr>
            <a:fld id="{5075537C-CA84-1446-933C-8E9D027F9201}" type="slidenum">
              <a:rPr lang="en-US" smtClean="0"/>
              <a:pPr defTabSz="457200">
                <a:spcAft>
                  <a:spcPts val="600"/>
                </a:spcAft>
              </a:pPr>
              <a:t>6</a:t>
            </a:fld>
            <a:endParaRPr lang="en-US"/>
          </a:p>
        </p:txBody>
      </p:sp>
      <p:pic>
        <p:nvPicPr>
          <p:cNvPr id="21" name="Picture 20">
            <a:extLst>
              <a:ext uri="{FF2B5EF4-FFF2-40B4-BE49-F238E27FC236}">
                <a16:creationId xmlns:a16="http://schemas.microsoft.com/office/drawing/2014/main" id="{907CDB8A-3076-0E0B-0CB7-0C0875D4E031}"/>
              </a:ext>
            </a:extLst>
          </p:cNvPr>
          <p:cNvPicPr>
            <a:picLocks noChangeAspect="1"/>
          </p:cNvPicPr>
          <p:nvPr/>
        </p:nvPicPr>
        <p:blipFill rotWithShape="1">
          <a:blip r:embed="rId2"/>
          <a:srcRect l="32062" r="17520" b="1"/>
          <a:stretch/>
        </p:blipFill>
        <p:spPr>
          <a:xfrm>
            <a:off x="7519416" y="10"/>
            <a:ext cx="4672584" cy="6857989"/>
          </a:xfrm>
          <a:prstGeom prst="rect">
            <a:avLst/>
          </a:prstGeom>
        </p:spPr>
      </p:pic>
      <p:graphicFrame>
        <p:nvGraphicFramePr>
          <p:cNvPr id="29" name="Content Placeholder 2">
            <a:extLst>
              <a:ext uri="{FF2B5EF4-FFF2-40B4-BE49-F238E27FC236}">
                <a16:creationId xmlns:a16="http://schemas.microsoft.com/office/drawing/2014/main" id="{ED352B3D-CA23-0FE8-5846-DB58297A0BDA}"/>
              </a:ext>
            </a:extLst>
          </p:cNvPr>
          <p:cNvGraphicFramePr/>
          <p:nvPr>
            <p:extLst>
              <p:ext uri="{D42A27DB-BD31-4B8C-83A1-F6EECF244321}">
                <p14:modId xmlns:p14="http://schemas.microsoft.com/office/powerpoint/2010/main" val="134436317"/>
              </p:ext>
            </p:extLst>
          </p:nvPr>
        </p:nvGraphicFramePr>
        <p:xfrm>
          <a:off x="619760" y="2194560"/>
          <a:ext cx="6257290" cy="4024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841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pic>
        <p:nvPicPr>
          <p:cNvPr id="15" name="Picture 14" descr="Financial graphs on a dark display">
            <a:extLst>
              <a:ext uri="{FF2B5EF4-FFF2-40B4-BE49-F238E27FC236}">
                <a16:creationId xmlns:a16="http://schemas.microsoft.com/office/drawing/2014/main" id="{923D1310-5EA9-1FDC-2D0C-486BC181DF0D}"/>
              </a:ext>
            </a:extLst>
          </p:cNvPr>
          <p:cNvPicPr>
            <a:picLocks noChangeAspect="1"/>
          </p:cNvPicPr>
          <p:nvPr/>
        </p:nvPicPr>
        <p:blipFill rotWithShape="1">
          <a:blip r:embed="rId3"/>
          <a:srcRect t="13962" r="9091" b="4220"/>
          <a:stretch/>
        </p:blipFill>
        <p:spPr>
          <a:xfrm>
            <a:off x="20" y="10"/>
            <a:ext cx="12191980" cy="6857989"/>
          </a:xfrm>
          <a:prstGeom prst="rect">
            <a:avLst/>
          </a:prstGeom>
        </p:spPr>
      </p:pic>
      <p:sp>
        <p:nvSpPr>
          <p:cNvPr id="22" name="Freeform 9">
            <a:extLst>
              <a:ext uri="{FF2B5EF4-FFF2-40B4-BE49-F238E27FC236}">
                <a16:creationId xmlns:a16="http://schemas.microsoft.com/office/drawing/2014/main" id="{72319FFA-0E4F-4E0B-BEBA-A9DD4B41A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alpha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810000" y="447188"/>
            <a:ext cx="4930400" cy="15594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b="1" cap="all">
                <a:solidFill>
                  <a:srgbClr val="FEFEFE"/>
                </a:solidFill>
                <a:latin typeface="+mj-lt"/>
                <a:ea typeface="+mj-ea"/>
                <a:cs typeface="+mj-cs"/>
              </a:rPr>
              <a:t>Methodology</a:t>
            </a: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810000" y="3055257"/>
            <a:ext cx="4733002" cy="3628571"/>
          </a:xfrm>
          <a:prstGeom prst="rect">
            <a:avLst/>
          </a:prstGeom>
        </p:spPr>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spcBef>
                <a:spcPct val="20000"/>
              </a:spcBef>
              <a:spcAft>
                <a:spcPts val="600"/>
              </a:spcAft>
              <a:buClr>
                <a:schemeClr val="accent1"/>
              </a:buClr>
              <a:buNone/>
            </a:pPr>
            <a:r>
              <a:rPr lang="en-US" sz="1400" dirty="0">
                <a:solidFill>
                  <a:schemeClr val="tx1"/>
                </a:solidFill>
                <a:latin typeface="+mn-lt"/>
              </a:rPr>
              <a:t>Executive Summary</a:t>
            </a:r>
          </a:p>
          <a:p>
            <a:pPr marL="0" indent="0" defTabSz="457200">
              <a:spcBef>
                <a:spcPct val="20000"/>
              </a:spcBef>
              <a:spcAft>
                <a:spcPts val="600"/>
              </a:spcAft>
              <a:buClr>
                <a:schemeClr val="accent1"/>
              </a:buClr>
              <a:buNone/>
            </a:pPr>
            <a:r>
              <a:rPr lang="en-US" sz="1400" dirty="0">
                <a:solidFill>
                  <a:schemeClr val="tx1"/>
                </a:solidFill>
                <a:latin typeface="+mn-lt"/>
              </a:rPr>
              <a:t>Data collection methodology:</a:t>
            </a:r>
          </a:p>
          <a:p>
            <a:pPr lvl="1" defTabSz="457200">
              <a:spcBef>
                <a:spcPct val="20000"/>
              </a:spcBef>
              <a:spcAft>
                <a:spcPts val="600"/>
              </a:spcAft>
              <a:buClr>
                <a:schemeClr val="accent1"/>
              </a:buClr>
              <a:buFont typeface="Wingdings 2" charset="2"/>
              <a:buChar char=""/>
            </a:pPr>
            <a:r>
              <a:rPr lang="en-US" sz="1400" dirty="0">
                <a:solidFill>
                  <a:schemeClr val="tx1"/>
                </a:solidFill>
                <a:latin typeface="+mn-lt"/>
              </a:rPr>
              <a:t>SpaceX REST API</a:t>
            </a:r>
          </a:p>
          <a:p>
            <a:pPr lvl="1" defTabSz="457200">
              <a:spcBef>
                <a:spcPct val="20000"/>
              </a:spcBef>
              <a:spcAft>
                <a:spcPts val="600"/>
              </a:spcAft>
              <a:buClr>
                <a:schemeClr val="accent1"/>
              </a:buClr>
              <a:buFont typeface="Wingdings 2" charset="2"/>
              <a:buChar char=""/>
            </a:pPr>
            <a:r>
              <a:rPr lang="en-US" sz="1400" dirty="0">
                <a:solidFill>
                  <a:schemeClr val="tx1"/>
                </a:solidFill>
                <a:latin typeface="+mn-lt"/>
              </a:rPr>
              <a:t>Web scraping</a:t>
            </a:r>
          </a:p>
          <a:p>
            <a:pPr marL="0" indent="0" defTabSz="457200">
              <a:spcBef>
                <a:spcPct val="20000"/>
              </a:spcBef>
              <a:spcAft>
                <a:spcPts val="600"/>
              </a:spcAft>
              <a:buClr>
                <a:schemeClr val="accent1"/>
              </a:buClr>
              <a:buNone/>
            </a:pPr>
            <a:r>
              <a:rPr lang="en-US" sz="1400" dirty="0">
                <a:solidFill>
                  <a:schemeClr val="tx1"/>
                </a:solidFill>
                <a:latin typeface="+mn-lt"/>
              </a:rPr>
              <a:t>Data wrangling</a:t>
            </a:r>
          </a:p>
          <a:p>
            <a:pPr lvl="1" defTabSz="457200">
              <a:spcBef>
                <a:spcPct val="20000"/>
              </a:spcBef>
              <a:spcAft>
                <a:spcPts val="600"/>
              </a:spcAft>
              <a:buClr>
                <a:schemeClr val="accent1"/>
              </a:buClr>
              <a:buFont typeface="Wingdings 2" charset="2"/>
              <a:buChar char=""/>
            </a:pPr>
            <a:r>
              <a:rPr lang="en-US" sz="1400" dirty="0">
                <a:solidFill>
                  <a:schemeClr val="tx1"/>
                </a:solidFill>
                <a:latin typeface="+mn-lt"/>
              </a:rPr>
              <a:t>Filtered Data</a:t>
            </a:r>
          </a:p>
          <a:p>
            <a:pPr lvl="1" defTabSz="457200">
              <a:spcBef>
                <a:spcPct val="20000"/>
              </a:spcBef>
              <a:spcAft>
                <a:spcPts val="600"/>
              </a:spcAft>
              <a:buClr>
                <a:schemeClr val="accent1"/>
              </a:buClr>
              <a:buFont typeface="Wingdings 2" charset="2"/>
              <a:buChar char=""/>
            </a:pPr>
            <a:r>
              <a:rPr lang="en-US" sz="1400" dirty="0">
                <a:solidFill>
                  <a:schemeClr val="tx1"/>
                </a:solidFill>
                <a:latin typeface="+mn-lt"/>
              </a:rPr>
              <a:t>Handled Missing values</a:t>
            </a:r>
          </a:p>
          <a:p>
            <a:pPr lvl="1" defTabSz="457200">
              <a:spcBef>
                <a:spcPct val="20000"/>
              </a:spcBef>
              <a:spcAft>
                <a:spcPts val="600"/>
              </a:spcAft>
              <a:buClr>
                <a:schemeClr val="accent1"/>
              </a:buClr>
              <a:buFont typeface="Wingdings 2" charset="2"/>
              <a:buChar char=""/>
            </a:pPr>
            <a:r>
              <a:rPr lang="en-US" sz="1400" dirty="0">
                <a:solidFill>
                  <a:schemeClr val="tx1"/>
                </a:solidFill>
                <a:latin typeface="+mn-lt"/>
              </a:rPr>
              <a:t>Applied one hot encoding</a:t>
            </a:r>
          </a:p>
          <a:p>
            <a:pPr marL="0" indent="0" defTabSz="457200">
              <a:spcBef>
                <a:spcPct val="20000"/>
              </a:spcBef>
              <a:spcAft>
                <a:spcPts val="600"/>
              </a:spcAft>
              <a:buClr>
                <a:schemeClr val="accent1"/>
              </a:buClr>
              <a:buNone/>
            </a:pPr>
            <a:r>
              <a:rPr lang="en-US" sz="1400" dirty="0">
                <a:solidFill>
                  <a:schemeClr val="tx1"/>
                </a:solidFill>
                <a:latin typeface="+mn-lt"/>
              </a:rPr>
              <a:t>Exploratory data analysis (EDA) using visualization and SQL</a:t>
            </a:r>
          </a:p>
          <a:p>
            <a:pPr marL="0" indent="0" defTabSz="457200">
              <a:spcBef>
                <a:spcPct val="20000"/>
              </a:spcBef>
              <a:spcAft>
                <a:spcPts val="600"/>
              </a:spcAft>
              <a:buClr>
                <a:schemeClr val="accent1"/>
              </a:buClr>
              <a:buNone/>
            </a:pPr>
            <a:r>
              <a:rPr lang="en-US" sz="1400" dirty="0">
                <a:solidFill>
                  <a:schemeClr val="tx1"/>
                </a:solidFill>
                <a:latin typeface="+mn-lt"/>
              </a:rPr>
              <a:t>Interactive visual analytics using Folium and </a:t>
            </a:r>
            <a:r>
              <a:rPr lang="en-US" sz="1400" dirty="0" err="1">
                <a:solidFill>
                  <a:schemeClr val="tx1"/>
                </a:solidFill>
                <a:latin typeface="+mn-lt"/>
              </a:rPr>
              <a:t>Plotly</a:t>
            </a:r>
            <a:r>
              <a:rPr lang="en-US" sz="1400" dirty="0">
                <a:solidFill>
                  <a:schemeClr val="tx1"/>
                </a:solidFill>
                <a:latin typeface="+mn-lt"/>
              </a:rPr>
              <a:t> Dash</a:t>
            </a:r>
          </a:p>
          <a:p>
            <a:pPr marL="0" indent="0" defTabSz="457200">
              <a:spcBef>
                <a:spcPct val="20000"/>
              </a:spcBef>
              <a:spcAft>
                <a:spcPts val="600"/>
              </a:spcAft>
              <a:buClr>
                <a:schemeClr val="accent1"/>
              </a:buClr>
              <a:buNone/>
            </a:pPr>
            <a:r>
              <a:rPr lang="en-US" sz="1400" dirty="0">
                <a:solidFill>
                  <a:schemeClr val="tx1"/>
                </a:solidFill>
                <a:latin typeface="+mn-lt"/>
              </a:rPr>
              <a:t>Predictive analysis using classification models</a:t>
            </a:r>
          </a:p>
          <a:p>
            <a:pPr defTabSz="457200">
              <a:spcBef>
                <a:spcPct val="20000"/>
              </a:spcBef>
              <a:spcAft>
                <a:spcPts val="600"/>
              </a:spcAft>
              <a:buClr>
                <a:schemeClr val="accent1"/>
              </a:buClr>
              <a:buFont typeface="Wingdings 2" charset="2"/>
              <a:buChar char=""/>
            </a:pPr>
            <a:endParaRPr lang="en-US" sz="900" dirty="0">
              <a:solidFill>
                <a:schemeClr val="tx1"/>
              </a:solidFill>
              <a:latin typeface="+mn-lt"/>
            </a:endParaRPr>
          </a:p>
          <a:p>
            <a:pPr defTabSz="457200">
              <a:spcBef>
                <a:spcPct val="20000"/>
              </a:spcBef>
              <a:spcAft>
                <a:spcPts val="600"/>
              </a:spcAft>
              <a:buClr>
                <a:schemeClr val="accent1"/>
              </a:buClr>
              <a:buFont typeface="Wingdings 2" charset="2"/>
              <a:buChar char=""/>
            </a:pPr>
            <a:endParaRPr lang="en-US" sz="900" dirty="0">
              <a:solidFill>
                <a:schemeClr val="tx1"/>
              </a:solidFill>
              <a:latin typeface="+mn-lt"/>
            </a:endParaRPr>
          </a:p>
          <a:p>
            <a:pPr defTabSz="457200">
              <a:spcBef>
                <a:spcPct val="20000"/>
              </a:spcBef>
              <a:spcAft>
                <a:spcPts val="600"/>
              </a:spcAft>
              <a:buClr>
                <a:schemeClr val="accent1"/>
              </a:buClr>
              <a:buFont typeface="Wingdings 2" charset="2"/>
              <a:buChar char=""/>
            </a:pPr>
            <a:endParaRPr lang="en-US" sz="900" dirty="0">
              <a:solidFill>
                <a:schemeClr val="tx1"/>
              </a:solidFill>
              <a:latin typeface="+mn-lt"/>
            </a:endParaRPr>
          </a:p>
          <a:p>
            <a:pPr defTabSz="457200">
              <a:spcBef>
                <a:spcPct val="20000"/>
              </a:spcBef>
              <a:spcAft>
                <a:spcPts val="600"/>
              </a:spcAft>
              <a:buClr>
                <a:schemeClr val="accent1"/>
              </a:buClr>
              <a:buFont typeface="Wingdings 2" charset="2"/>
              <a:buChar char=""/>
            </a:pPr>
            <a:endParaRPr lang="en-US" sz="9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7</a:t>
            </a:fld>
            <a:endParaRPr lang="en-US"/>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10000" y="447188"/>
            <a:ext cx="5933700"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3100" b="1" cap="all">
                <a:solidFill>
                  <a:srgbClr val="FEFEFE"/>
                </a:solidFill>
                <a:latin typeface="+mj-lt"/>
                <a:ea typeface="+mj-ea"/>
                <a:cs typeface="+mj-cs"/>
              </a:rPr>
              <a:t>Data Collection – Scraping</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8712" y="2222287"/>
            <a:ext cx="5924988" cy="3636511"/>
          </a:xfrm>
          <a:prstGeom prst="rect">
            <a:avLst/>
          </a:prstGeom>
        </p:spPr>
        <p:txBody>
          <a:bodyPr vert="horz" lIns="91440" tIns="45720" rIns="91440" bIns="45720" rtlCol="0" anchor="ctr">
            <a:normAutofit/>
          </a:bodyPr>
          <a:lstStyle/>
          <a:p>
            <a:pPr marL="0" indent="0">
              <a:lnSpc>
                <a:spcPct val="90000"/>
              </a:lnSpc>
              <a:buNone/>
            </a:pPr>
            <a:r>
              <a:rPr lang="en-US" sz="1500" dirty="0"/>
              <a:t>	This process involves fetching data from the SpaceX API to gather information on their rocket launches. The API response is parsed and converted into a structured </a:t>
            </a:r>
            <a:r>
              <a:rPr lang="en-US" sz="1500" dirty="0" err="1"/>
              <a:t>DataFrame</a:t>
            </a:r>
            <a:r>
              <a:rPr lang="en-US" sz="1500" dirty="0"/>
              <a:t> format. Custom functions are used to extract detailed launch information, which is then organized into a dictionary and subsequently built into a </a:t>
            </a:r>
            <a:r>
              <a:rPr lang="en-US" sz="1500" dirty="0" err="1"/>
              <a:t>DataFrame</a:t>
            </a:r>
            <a:r>
              <a:rPr lang="en-US" sz="1500" dirty="0"/>
              <a:t>. The </a:t>
            </a:r>
            <a:r>
              <a:rPr lang="en-US" sz="1500" dirty="0" err="1"/>
              <a:t>DataFrame</a:t>
            </a:r>
            <a:r>
              <a:rPr lang="en-US" sz="1500" dirty="0"/>
              <a:t> is filtered to include only Falcon 9 launches, and any missing values in the Payload Mass column are replaced with the mean value. Finally, the cleaned and processed data is exported to a CSV file for further analysis and reporting.</a:t>
            </a:r>
          </a:p>
          <a:p>
            <a:pPr marL="0">
              <a:lnSpc>
                <a:spcPct val="90000"/>
              </a:lnSpc>
            </a:pPr>
            <a:endParaRPr lang="en-US" sz="1500" dirty="0"/>
          </a:p>
          <a:p>
            <a:pPr marL="0" indent="0">
              <a:lnSpc>
                <a:spcPct val="90000"/>
              </a:lnSpc>
              <a:buNone/>
            </a:pPr>
            <a:r>
              <a:rPr lang="en-US" sz="1500" dirty="0">
                <a:hlinkClick r:id="rId2"/>
              </a:rPr>
              <a:t>View on </a:t>
            </a:r>
            <a:r>
              <a:rPr lang="en-US" sz="1500" dirty="0" err="1">
                <a:hlinkClick r:id="rId2"/>
              </a:rPr>
              <a:t>Github</a:t>
            </a:r>
            <a:endParaRPr lang="en-US" sz="1500" dirty="0"/>
          </a:p>
          <a:p>
            <a:pPr>
              <a:lnSpc>
                <a:spcPct val="90000"/>
              </a:lnSpc>
            </a:pPr>
            <a:endParaRPr lang="en-US" sz="1500" dirty="0"/>
          </a:p>
        </p:txBody>
      </p:sp>
      <p:sp>
        <p:nvSpPr>
          <p:cNvPr id="15" name="Rectangle 14">
            <a:extLst>
              <a:ext uri="{FF2B5EF4-FFF2-40B4-BE49-F238E27FC236}">
                <a16:creationId xmlns:a16="http://schemas.microsoft.com/office/drawing/2014/main" id="{E2DA8D37-1E70-450D-9D70-95873ABDC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0" y="0"/>
            <a:ext cx="464515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7">
            <a:extLst>
              <a:ext uri="{FF2B5EF4-FFF2-40B4-BE49-F238E27FC236}">
                <a16:creationId xmlns:a16="http://schemas.microsoft.com/office/drawing/2014/main" id="{D2E1CE80-9123-4F46-924D-C14DF534A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3746" y="958640"/>
            <a:ext cx="335479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CE217D4-4D0D-CF58-5AB1-D520AA68CBE7}"/>
              </a:ext>
            </a:extLst>
          </p:cNvPr>
          <p:cNvPicPr>
            <a:picLocks noChangeAspect="1"/>
          </p:cNvPicPr>
          <p:nvPr/>
        </p:nvPicPr>
        <p:blipFill rotWithShape="1">
          <a:blip r:embed="rId3"/>
          <a:srcRect r="-4" b="253"/>
          <a:stretch/>
        </p:blipFill>
        <p:spPr>
          <a:xfrm>
            <a:off x="8507487" y="1258529"/>
            <a:ext cx="2735071" cy="4330205"/>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8</a:t>
            </a:fld>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Freeform 6">
            <a:extLst>
              <a:ext uri="{FF2B5EF4-FFF2-40B4-BE49-F238E27FC236}">
                <a16:creationId xmlns:a16="http://schemas.microsoft.com/office/drawing/2014/main" id="{DA9A1ACB-4ECA-4EAE-AEAB-CE9C8C01E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IE"/>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10000" y="447188"/>
            <a:ext cx="5933700" cy="9704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defTabSz="457200">
              <a:spcAft>
                <a:spcPts val="600"/>
              </a:spcAft>
            </a:pPr>
            <a:r>
              <a:rPr lang="en-US" sz="3100" b="1" cap="all">
                <a:solidFill>
                  <a:srgbClr val="FEFEFE"/>
                </a:solidFill>
                <a:latin typeface="+mj-lt"/>
                <a:ea typeface="+mj-ea"/>
                <a:cs typeface="+mj-cs"/>
              </a:rPr>
              <a:t>Data Collection – SpaceX API</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8712" y="2222287"/>
            <a:ext cx="5924988" cy="3636511"/>
          </a:xfrm>
          <a:prstGeom prst="rect">
            <a:avLst/>
          </a:prstGeom>
        </p:spPr>
        <p:txBody>
          <a:bodyPr vert="horz" lIns="91440" tIns="45720" rIns="91440" bIns="45720" rtlCol="0" anchor="ctr">
            <a:normAutofit/>
          </a:bodyPr>
          <a:lstStyle/>
          <a:p>
            <a:pPr marL="0" indent="0">
              <a:lnSpc>
                <a:spcPct val="90000"/>
              </a:lnSpc>
              <a:buNone/>
            </a:pPr>
            <a:r>
              <a:rPr lang="en-US" dirty="0"/>
              <a:t>	This process involves retrieving data from Wikipedia by making an HTTP request. The HTML response is parsed using </a:t>
            </a:r>
            <a:r>
              <a:rPr lang="en-US" dirty="0" err="1"/>
              <a:t>BeautifulSoup</a:t>
            </a:r>
            <a:r>
              <a:rPr lang="en-US" dirty="0"/>
              <a:t> to extract the relevant HTML tables. Column names are obtained from the table headers, and the data is collected by parsing these tables. The extracted data is then organized into a dictionary, which is subsequently converted into a </a:t>
            </a:r>
            <a:r>
              <a:rPr lang="en-US" dirty="0" err="1"/>
              <a:t>DataFrame</a:t>
            </a:r>
            <a:r>
              <a:rPr lang="en-US" dirty="0"/>
              <a:t>. Finally, the </a:t>
            </a:r>
            <a:r>
              <a:rPr lang="en-US" dirty="0" err="1"/>
              <a:t>DataFrame</a:t>
            </a:r>
            <a:r>
              <a:rPr lang="en-US" dirty="0"/>
              <a:t> is exported to a CSV file for further analysis or reporting.</a:t>
            </a:r>
          </a:p>
          <a:p>
            <a:pPr marL="0">
              <a:lnSpc>
                <a:spcPct val="90000"/>
              </a:lnSpc>
            </a:pPr>
            <a:endParaRPr lang="en-US" dirty="0"/>
          </a:p>
          <a:p>
            <a:pPr marL="0" indent="0">
              <a:lnSpc>
                <a:spcPct val="90000"/>
              </a:lnSpc>
              <a:buNone/>
            </a:pPr>
            <a:r>
              <a:rPr lang="en-US" dirty="0">
                <a:hlinkClick r:id="rId2"/>
              </a:rPr>
              <a:t>View on </a:t>
            </a:r>
            <a:r>
              <a:rPr lang="en-US" dirty="0" err="1">
                <a:hlinkClick r:id="rId2"/>
              </a:rPr>
              <a:t>Github</a:t>
            </a:r>
            <a:endParaRPr lang="en-US" dirty="0"/>
          </a:p>
          <a:p>
            <a:pPr>
              <a:lnSpc>
                <a:spcPct val="90000"/>
              </a:lnSpc>
            </a:pPr>
            <a:endParaRPr lang="en-US" dirty="0"/>
          </a:p>
        </p:txBody>
      </p:sp>
      <p:sp>
        <p:nvSpPr>
          <p:cNvPr id="14" name="Rectangle 13">
            <a:extLst>
              <a:ext uri="{FF2B5EF4-FFF2-40B4-BE49-F238E27FC236}">
                <a16:creationId xmlns:a16="http://schemas.microsoft.com/office/drawing/2014/main" id="{E2DA8D37-1E70-450D-9D70-95873ABDC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0" y="0"/>
            <a:ext cx="464515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7">
            <a:extLst>
              <a:ext uri="{FF2B5EF4-FFF2-40B4-BE49-F238E27FC236}">
                <a16:creationId xmlns:a16="http://schemas.microsoft.com/office/drawing/2014/main" id="{D2E1CE80-9123-4F46-924D-C14DF534A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3746" y="958640"/>
            <a:ext cx="335479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iagram of a data flow&#10;&#10;Description automatically generated">
            <a:extLst>
              <a:ext uri="{FF2B5EF4-FFF2-40B4-BE49-F238E27FC236}">
                <a16:creationId xmlns:a16="http://schemas.microsoft.com/office/drawing/2014/main" id="{33D66059-8D86-3973-7577-1E0036EB69DD}"/>
              </a:ext>
            </a:extLst>
          </p:cNvPr>
          <p:cNvPicPr>
            <a:picLocks noChangeAspect="1"/>
          </p:cNvPicPr>
          <p:nvPr/>
        </p:nvPicPr>
        <p:blipFill rotWithShape="1">
          <a:blip r:embed="rId3"/>
          <a:srcRect l="26442" r="26660" b="1"/>
          <a:stretch/>
        </p:blipFill>
        <p:spPr>
          <a:xfrm>
            <a:off x="8507487" y="1258529"/>
            <a:ext cx="2735071" cy="4330205"/>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0678331" y="5915888"/>
            <a:ext cx="1062155" cy="490599"/>
          </a:xfrm>
        </p:spPr>
        <p:txBody>
          <a:bodyPr vert="horz" lIns="91440" tIns="45720" rIns="91440" bIns="10800" rtlCol="0" anchor="b">
            <a:normAutofit/>
          </a:bodyPr>
          <a:lstStyle/>
          <a:p>
            <a:pPr>
              <a:spcAft>
                <a:spcPts val="600"/>
              </a:spcAft>
            </a:pPr>
            <a:fld id="{5075537C-CA84-1446-933C-8E9D027F9201}" type="slidenum">
              <a:rPr lang="en-US" smtClean="0"/>
              <a:pPr>
                <a:spcAft>
                  <a:spcPts val="600"/>
                </a:spcAft>
              </a:pPr>
              <a:t>9</a:t>
            </a:fld>
            <a:endParaRPr lang="en-US"/>
          </a:p>
        </p:txBody>
      </p:sp>
    </p:spTree>
    <p:extLst>
      <p:ext uri="{BB962C8B-B14F-4D97-AF65-F5344CB8AC3E}">
        <p14:creationId xmlns:p14="http://schemas.microsoft.com/office/powerpoint/2010/main" val="191180612"/>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1715</TotalTime>
  <Words>2463</Words>
  <Application>Microsoft Office PowerPoint</Application>
  <PresentationFormat>Widescreen</PresentationFormat>
  <Paragraphs>277</Paragraphs>
  <Slides>46</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46</vt:i4>
      </vt:variant>
    </vt:vector>
  </HeadingPairs>
  <TitlesOfParts>
    <vt:vector size="55" baseType="lpstr">
      <vt:lpstr>Abadi</vt:lpstr>
      <vt:lpstr>Arial</vt:lpstr>
      <vt:lpstr>Calibri</vt:lpstr>
      <vt:lpstr>Century Gothic</vt:lpstr>
      <vt:lpstr>IBM Plex Mono SemiBold</vt:lpstr>
      <vt:lpstr>Wingdings</vt:lpstr>
      <vt:lpstr>Wingdings 2</vt:lpstr>
      <vt:lpstr>Custom Design</vt:lpstr>
      <vt:lpstr>Quotable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Eshwanth DK</cp:lastModifiedBy>
  <cp:revision>214</cp:revision>
  <dcterms:created xsi:type="dcterms:W3CDTF">2021-04-29T18:58:34Z</dcterms:created>
  <dcterms:modified xsi:type="dcterms:W3CDTF">2024-07-10T19:47:36Z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